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7" r:id="rId3"/>
    <p:sldMasterId id="2147483693" r:id="rId4"/>
    <p:sldMasterId id="2147483738" r:id="rId5"/>
    <p:sldMasterId id="2147483761" r:id="rId6"/>
  </p:sldMasterIdLst>
  <p:notesMasterIdLst>
    <p:notesMasterId r:id="rId40"/>
  </p:notesMasterIdLst>
  <p:sldIdLst>
    <p:sldId id="257" r:id="rId7"/>
    <p:sldId id="334" r:id="rId8"/>
    <p:sldId id="335" r:id="rId9"/>
    <p:sldId id="327" r:id="rId10"/>
    <p:sldId id="318" r:id="rId11"/>
    <p:sldId id="258" r:id="rId12"/>
    <p:sldId id="406" r:id="rId13"/>
    <p:sldId id="411" r:id="rId14"/>
    <p:sldId id="407" r:id="rId15"/>
    <p:sldId id="408" r:id="rId16"/>
    <p:sldId id="409" r:id="rId17"/>
    <p:sldId id="410" r:id="rId18"/>
    <p:sldId id="420" r:id="rId19"/>
    <p:sldId id="421" r:id="rId20"/>
    <p:sldId id="423" r:id="rId21"/>
    <p:sldId id="424" r:id="rId22"/>
    <p:sldId id="425" r:id="rId23"/>
    <p:sldId id="426" r:id="rId24"/>
    <p:sldId id="427" r:id="rId25"/>
    <p:sldId id="428" r:id="rId26"/>
    <p:sldId id="429" r:id="rId27"/>
    <p:sldId id="430" r:id="rId28"/>
    <p:sldId id="372" r:id="rId29"/>
    <p:sldId id="390" r:id="rId30"/>
    <p:sldId id="374" r:id="rId31"/>
    <p:sldId id="401" r:id="rId32"/>
    <p:sldId id="402" r:id="rId33"/>
    <p:sldId id="375" r:id="rId34"/>
    <p:sldId id="377" r:id="rId35"/>
    <p:sldId id="376" r:id="rId36"/>
    <p:sldId id="292" r:id="rId37"/>
    <p:sldId id="373" r:id="rId38"/>
    <p:sldId id="32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sorterViewPr>
    <p:cViewPr>
      <p:scale>
        <a:sx n="100" d="100"/>
        <a:sy n="100" d="100"/>
      </p:scale>
      <p:origin x="0" y="20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920AC-E9C2-4EB4-9B5E-CC8B2F32B1B2}" type="datetimeFigureOut">
              <a:rPr lang="en-US" smtClean="0"/>
              <a:pPr/>
              <a:t>10/19/2013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9AB8BC-D83F-4D39-A639-BE348FA400EE}" type="slidenum">
              <a:rPr lang="en-US" smtClean="0"/>
              <a:pPr/>
              <a:t>‹#›</a:t>
            </a:fld>
            <a:endParaRPr lang="en-US"/>
          </a:p>
        </p:txBody>
      </p:sp>
    </p:spTree>
    <p:extLst>
      <p:ext uri="{BB962C8B-B14F-4D97-AF65-F5344CB8AC3E}">
        <p14:creationId xmlns:p14="http://schemas.microsoft.com/office/powerpoint/2010/main" val="21913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3F857F-7734-4AF8-BC78-0D2ED6D33E64}" type="slidenum">
              <a:rPr lang="en-US" smtClean="0"/>
              <a:pPr/>
              <a:t>6</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3956F58-83E2-497A-B285-405EAB0FA573}" type="slidenum">
              <a:rPr lang="en-US" sz="1200" smtClean="0">
                <a:solidFill>
                  <a:prstClr val="black"/>
                </a:solidFill>
              </a:rPr>
              <a:pPr/>
              <a:t>24</a:t>
            </a:fld>
            <a:endParaRPr lang="en-US" sz="120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D11DDC-A09A-44EB-8A41-152258842085}"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28022-C3EB-4E0C-81D4-CF0C229ECF64}" type="slidenum">
              <a:rPr lang="en-US" smtClean="0"/>
              <a:pPr/>
              <a:t>‹#›</a:t>
            </a:fld>
            <a:endParaRPr lang="en-US"/>
          </a:p>
        </p:txBody>
      </p:sp>
    </p:spTree>
    <p:extLst>
      <p:ext uri="{BB962C8B-B14F-4D97-AF65-F5344CB8AC3E}">
        <p14:creationId xmlns:p14="http://schemas.microsoft.com/office/powerpoint/2010/main" val="342614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D11DDC-A09A-44EB-8A41-152258842085}"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28022-C3EB-4E0C-81D4-CF0C229ECF64}" type="slidenum">
              <a:rPr lang="en-US" smtClean="0"/>
              <a:pPr/>
              <a:t>‹#›</a:t>
            </a:fld>
            <a:endParaRPr lang="en-US"/>
          </a:p>
        </p:txBody>
      </p:sp>
    </p:spTree>
    <p:extLst>
      <p:ext uri="{BB962C8B-B14F-4D97-AF65-F5344CB8AC3E}">
        <p14:creationId xmlns:p14="http://schemas.microsoft.com/office/powerpoint/2010/main" val="241760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D11DDC-A09A-44EB-8A41-152258842085}"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28022-C3EB-4E0C-81D4-CF0C229ECF64}" type="slidenum">
              <a:rPr lang="en-US" smtClean="0"/>
              <a:pPr/>
              <a:t>‹#›</a:t>
            </a:fld>
            <a:endParaRPr lang="en-US"/>
          </a:p>
        </p:txBody>
      </p:sp>
    </p:spTree>
    <p:extLst>
      <p:ext uri="{BB962C8B-B14F-4D97-AF65-F5344CB8AC3E}">
        <p14:creationId xmlns:p14="http://schemas.microsoft.com/office/powerpoint/2010/main" val="2660663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762000" y="457200"/>
            <a:ext cx="5638800" cy="838200"/>
          </a:xfrm>
          <a:prstGeom prst="rect">
            <a:avLst/>
          </a:prstGeom>
        </p:spPr>
        <p:txBody>
          <a:bodyPr vert="horz"/>
          <a:lstStyle>
            <a:lvl1pPr>
              <a:buFontTx/>
              <a:buNone/>
              <a:defRPr>
                <a:solidFill>
                  <a:srgbClr val="002D67"/>
                </a:solidFill>
              </a:defRPr>
            </a:lvl1pPr>
          </a:lstStyle>
          <a:p>
            <a:pPr lvl="0"/>
            <a:r>
              <a:rPr lang="en-US" smtClean="0"/>
              <a:t>Click to edit Master text styles</a:t>
            </a:r>
          </a:p>
        </p:txBody>
      </p:sp>
      <p:sp>
        <p:nvSpPr>
          <p:cNvPr id="7" name="Content Placeholder 6"/>
          <p:cNvSpPr>
            <a:spLocks noGrp="1"/>
          </p:cNvSpPr>
          <p:nvPr>
            <p:ph sz="quarter" idx="11"/>
          </p:nvPr>
        </p:nvSpPr>
        <p:spPr>
          <a:xfrm>
            <a:off x="762000" y="1600200"/>
            <a:ext cx="7620000" cy="3429000"/>
          </a:xfrm>
          <a:prstGeom prst="rect">
            <a:avLst/>
          </a:prstGeom>
        </p:spPr>
        <p:txBody>
          <a:bodyPr vert="horz"/>
          <a:lstStyle>
            <a:lvl1pPr>
              <a:buFontTx/>
              <a:buNone/>
              <a:defRPr sz="2000"/>
            </a:lvl1pPr>
            <a:lvl2pPr>
              <a:buFont typeface="Arial"/>
              <a:buChar char="•"/>
              <a:defRPr sz="1600"/>
            </a:lvl2pPr>
            <a:lvl3pPr>
              <a:buFont typeface="Courier New"/>
              <a:buChar char="o"/>
              <a:defRPr sz="1400"/>
            </a:lvl3pPr>
            <a:lvl4pPr>
              <a:defRPr sz="1600"/>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56102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762000" y="457200"/>
            <a:ext cx="5638800" cy="838200"/>
          </a:xfrm>
          <a:prstGeom prst="rect">
            <a:avLst/>
          </a:prstGeom>
        </p:spPr>
        <p:txBody>
          <a:bodyPr/>
          <a:lstStyle>
            <a:lvl1pPr>
              <a:buFontTx/>
              <a:buNone/>
              <a:defRPr>
                <a:solidFill>
                  <a:srgbClr val="002D67"/>
                </a:solidFill>
              </a:defRPr>
            </a:lvl1pPr>
          </a:lstStyle>
          <a:p>
            <a:pPr lvl="0"/>
            <a:r>
              <a:rPr lang="en-US" smtClean="0"/>
              <a:t>Click to edit Master text styles</a:t>
            </a:r>
          </a:p>
        </p:txBody>
      </p:sp>
      <p:sp>
        <p:nvSpPr>
          <p:cNvPr id="7" name="Content Placeholder 6"/>
          <p:cNvSpPr>
            <a:spLocks noGrp="1"/>
          </p:cNvSpPr>
          <p:nvPr>
            <p:ph sz="quarter" idx="11"/>
          </p:nvPr>
        </p:nvSpPr>
        <p:spPr>
          <a:xfrm>
            <a:off x="762000" y="1600200"/>
            <a:ext cx="7620000" cy="3429000"/>
          </a:xfrm>
          <a:prstGeom prst="rect">
            <a:avLst/>
          </a:prstGeom>
        </p:spPr>
        <p:txBody>
          <a:bodyPr/>
          <a:lstStyle>
            <a:lvl1pPr>
              <a:buFontTx/>
              <a:buNone/>
              <a:defRPr sz="2000"/>
            </a:lvl1pPr>
            <a:lvl2pPr>
              <a:buFont typeface="Arial"/>
              <a:buChar char="•"/>
              <a:defRPr sz="1600"/>
            </a:lvl2pPr>
            <a:lvl3pPr>
              <a:buFont typeface="Courier New"/>
              <a:buChar char="o"/>
              <a:defRPr sz="1400"/>
            </a:lvl3pPr>
            <a:lvl4pPr>
              <a:defRPr sz="1600"/>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21986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40503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2595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57613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7574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2545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575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D11DDC-A09A-44EB-8A41-152258842085}"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28022-C3EB-4E0C-81D4-CF0C229ECF64}" type="slidenum">
              <a:rPr lang="en-US" smtClean="0"/>
              <a:pPr/>
              <a:t>‹#›</a:t>
            </a:fld>
            <a:endParaRPr lang="en-US"/>
          </a:p>
        </p:txBody>
      </p:sp>
    </p:spTree>
    <p:extLst>
      <p:ext uri="{BB962C8B-B14F-4D97-AF65-F5344CB8AC3E}">
        <p14:creationId xmlns:p14="http://schemas.microsoft.com/office/powerpoint/2010/main" val="106452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017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1823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9842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3658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7930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762000" y="457200"/>
            <a:ext cx="5638800" cy="838200"/>
          </a:xfrm>
          <a:prstGeom prst="rect">
            <a:avLst/>
          </a:prstGeom>
        </p:spPr>
        <p:txBody>
          <a:bodyPr/>
          <a:lstStyle>
            <a:lvl1pPr>
              <a:buFontTx/>
              <a:buNone/>
              <a:defRPr>
                <a:solidFill>
                  <a:srgbClr val="002D67"/>
                </a:solidFill>
              </a:defRPr>
            </a:lvl1pPr>
          </a:lstStyle>
          <a:p>
            <a:pPr lvl="0"/>
            <a:r>
              <a:rPr lang="en-US" smtClean="0"/>
              <a:t>Click to edit Master text styles</a:t>
            </a:r>
          </a:p>
        </p:txBody>
      </p:sp>
      <p:sp>
        <p:nvSpPr>
          <p:cNvPr id="7" name="Content Placeholder 6"/>
          <p:cNvSpPr>
            <a:spLocks noGrp="1"/>
          </p:cNvSpPr>
          <p:nvPr>
            <p:ph sz="quarter" idx="11"/>
          </p:nvPr>
        </p:nvSpPr>
        <p:spPr>
          <a:xfrm>
            <a:off x="762000" y="1600200"/>
            <a:ext cx="7620000" cy="3429000"/>
          </a:xfrm>
          <a:prstGeom prst="rect">
            <a:avLst/>
          </a:prstGeom>
        </p:spPr>
        <p:txBody>
          <a:bodyPr/>
          <a:lstStyle>
            <a:lvl1pPr>
              <a:buFontTx/>
              <a:buNone/>
              <a:defRPr sz="2000"/>
            </a:lvl1pPr>
            <a:lvl2pPr>
              <a:buFont typeface="Arial"/>
              <a:buChar char="•"/>
              <a:defRPr sz="1600"/>
            </a:lvl2pPr>
            <a:lvl3pPr>
              <a:buFont typeface="Courier New"/>
              <a:buChar char="o"/>
              <a:defRPr sz="1400"/>
            </a:lvl3pPr>
            <a:lvl4pPr>
              <a:defRPr sz="1600"/>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63546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762000" y="457200"/>
            <a:ext cx="5638800" cy="838200"/>
          </a:xfrm>
          <a:prstGeom prst="rect">
            <a:avLst/>
          </a:prstGeom>
        </p:spPr>
        <p:txBody>
          <a:bodyPr vert="horz"/>
          <a:lstStyle>
            <a:lvl1pPr>
              <a:buFontTx/>
              <a:buNone/>
              <a:defRPr>
                <a:solidFill>
                  <a:srgbClr val="002D67"/>
                </a:solidFill>
              </a:defRPr>
            </a:lvl1pPr>
          </a:lstStyle>
          <a:p>
            <a:pPr lvl="0"/>
            <a:r>
              <a:rPr lang="en-US" smtClean="0"/>
              <a:t>Click to edit Master text styles</a:t>
            </a:r>
          </a:p>
        </p:txBody>
      </p:sp>
      <p:sp>
        <p:nvSpPr>
          <p:cNvPr id="7" name="Content Placeholder 6"/>
          <p:cNvSpPr>
            <a:spLocks noGrp="1"/>
          </p:cNvSpPr>
          <p:nvPr>
            <p:ph sz="quarter" idx="11"/>
          </p:nvPr>
        </p:nvSpPr>
        <p:spPr>
          <a:xfrm>
            <a:off x="762000" y="1600200"/>
            <a:ext cx="7620000" cy="3429000"/>
          </a:xfrm>
          <a:prstGeom prst="rect">
            <a:avLst/>
          </a:prstGeom>
        </p:spPr>
        <p:txBody>
          <a:bodyPr vert="horz"/>
          <a:lstStyle>
            <a:lvl1pPr>
              <a:buFontTx/>
              <a:buNone/>
              <a:defRPr sz="2000"/>
            </a:lvl1pPr>
            <a:lvl2pPr>
              <a:buFont typeface="Arial"/>
              <a:buChar char="•"/>
              <a:defRPr sz="1600"/>
            </a:lvl2pPr>
            <a:lvl3pPr>
              <a:buFont typeface="Courier New"/>
              <a:buChar char="o"/>
              <a:defRPr sz="1400"/>
            </a:lvl3pPr>
            <a:lvl4pPr>
              <a:defRPr sz="1600"/>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06473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8149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3944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9896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D11DDC-A09A-44EB-8A41-152258842085}"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28022-C3EB-4E0C-81D4-CF0C229ECF64}" type="slidenum">
              <a:rPr lang="en-US" smtClean="0"/>
              <a:pPr/>
              <a:t>‹#›</a:t>
            </a:fld>
            <a:endParaRPr lang="en-US"/>
          </a:p>
        </p:txBody>
      </p:sp>
    </p:spTree>
    <p:extLst>
      <p:ext uri="{BB962C8B-B14F-4D97-AF65-F5344CB8AC3E}">
        <p14:creationId xmlns:p14="http://schemas.microsoft.com/office/powerpoint/2010/main" val="1076278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4730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32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2347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331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8226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6309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3716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2862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762000" y="457200"/>
            <a:ext cx="5638800" cy="838200"/>
          </a:xfrm>
          <a:prstGeom prst="rect">
            <a:avLst/>
          </a:prstGeom>
        </p:spPr>
        <p:txBody>
          <a:bodyPr vert="horz"/>
          <a:lstStyle>
            <a:lvl1pPr>
              <a:buFontTx/>
              <a:buNone/>
              <a:defRPr>
                <a:solidFill>
                  <a:srgbClr val="002D67"/>
                </a:solidFill>
              </a:defRPr>
            </a:lvl1pPr>
          </a:lstStyle>
          <a:p>
            <a:pPr lvl="0"/>
            <a:r>
              <a:rPr lang="en-US" smtClean="0"/>
              <a:t>Click to edit Master text styles</a:t>
            </a:r>
          </a:p>
        </p:txBody>
      </p:sp>
      <p:sp>
        <p:nvSpPr>
          <p:cNvPr id="7" name="Content Placeholder 6"/>
          <p:cNvSpPr>
            <a:spLocks noGrp="1"/>
          </p:cNvSpPr>
          <p:nvPr>
            <p:ph sz="quarter" idx="11"/>
          </p:nvPr>
        </p:nvSpPr>
        <p:spPr>
          <a:xfrm>
            <a:off x="762000" y="1600200"/>
            <a:ext cx="7620000" cy="3429000"/>
          </a:xfrm>
          <a:prstGeom prst="rect">
            <a:avLst/>
          </a:prstGeom>
        </p:spPr>
        <p:txBody>
          <a:bodyPr vert="horz"/>
          <a:lstStyle>
            <a:lvl1pPr>
              <a:buFontTx/>
              <a:buNone/>
              <a:defRPr sz="2000"/>
            </a:lvl1pPr>
            <a:lvl2pPr>
              <a:buFont typeface="Arial"/>
              <a:buChar char="•"/>
              <a:defRPr sz="1600"/>
            </a:lvl2pPr>
            <a:lvl3pPr>
              <a:buFont typeface="Courier New"/>
              <a:buChar char="o"/>
              <a:defRPr sz="1400"/>
            </a:lvl3pPr>
            <a:lvl4pPr>
              <a:defRPr sz="1600"/>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772243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762000" y="457200"/>
            <a:ext cx="5638800" cy="838200"/>
          </a:xfrm>
          <a:prstGeom prst="rect">
            <a:avLst/>
          </a:prstGeom>
        </p:spPr>
        <p:txBody>
          <a:bodyPr/>
          <a:lstStyle>
            <a:lvl1pPr>
              <a:buFontTx/>
              <a:buNone/>
              <a:defRPr>
                <a:solidFill>
                  <a:srgbClr val="002D67"/>
                </a:solidFill>
              </a:defRPr>
            </a:lvl1pPr>
          </a:lstStyle>
          <a:p>
            <a:pPr lvl="0"/>
            <a:r>
              <a:rPr lang="en-US" smtClean="0"/>
              <a:t>Click to edit Master text styles</a:t>
            </a:r>
          </a:p>
        </p:txBody>
      </p:sp>
      <p:sp>
        <p:nvSpPr>
          <p:cNvPr id="7" name="Content Placeholder 6"/>
          <p:cNvSpPr>
            <a:spLocks noGrp="1"/>
          </p:cNvSpPr>
          <p:nvPr>
            <p:ph sz="quarter" idx="11"/>
          </p:nvPr>
        </p:nvSpPr>
        <p:spPr>
          <a:xfrm>
            <a:off x="762000" y="1600200"/>
            <a:ext cx="7620000" cy="3429000"/>
          </a:xfrm>
          <a:prstGeom prst="rect">
            <a:avLst/>
          </a:prstGeom>
        </p:spPr>
        <p:txBody>
          <a:bodyPr/>
          <a:lstStyle>
            <a:lvl1pPr>
              <a:buFontTx/>
              <a:buNone/>
              <a:defRPr sz="2000"/>
            </a:lvl1pPr>
            <a:lvl2pPr>
              <a:buFont typeface="Arial"/>
              <a:buChar char="•"/>
              <a:defRPr sz="1600"/>
            </a:lvl2pPr>
            <a:lvl3pPr>
              <a:buFont typeface="Courier New"/>
              <a:buChar char="o"/>
              <a:defRPr sz="1400"/>
            </a:lvl3pPr>
            <a:lvl4pPr>
              <a:defRPr sz="1600"/>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1115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D11DDC-A09A-44EB-8A41-152258842085}" type="datetimeFigureOut">
              <a:rPr lang="en-US" smtClean="0"/>
              <a:pPr/>
              <a:t>10/19/2013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28022-C3EB-4E0C-81D4-CF0C229ECF64}" type="slidenum">
              <a:rPr lang="en-US" smtClean="0"/>
              <a:pPr/>
              <a:t>‹#›</a:t>
            </a:fld>
            <a:endParaRPr lang="en-US"/>
          </a:p>
        </p:txBody>
      </p:sp>
    </p:spTree>
    <p:extLst>
      <p:ext uri="{BB962C8B-B14F-4D97-AF65-F5344CB8AC3E}">
        <p14:creationId xmlns:p14="http://schemas.microsoft.com/office/powerpoint/2010/main" val="390617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50575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2885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911111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70341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3566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603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392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781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79307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6690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D11DDC-A09A-44EB-8A41-152258842085}" type="datetimeFigureOut">
              <a:rPr lang="en-US" smtClean="0"/>
              <a:pPr/>
              <a:t>10/19/2013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D28022-C3EB-4E0C-81D4-CF0C229ECF64}" type="slidenum">
              <a:rPr lang="en-US" smtClean="0"/>
              <a:pPr/>
              <a:t>‹#›</a:t>
            </a:fld>
            <a:endParaRPr lang="en-US"/>
          </a:p>
        </p:txBody>
      </p:sp>
    </p:spTree>
    <p:extLst>
      <p:ext uri="{BB962C8B-B14F-4D97-AF65-F5344CB8AC3E}">
        <p14:creationId xmlns:p14="http://schemas.microsoft.com/office/powerpoint/2010/main" val="25383650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43700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1843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Tree>
    <p:extLst>
      <p:ext uri="{BB962C8B-B14F-4D97-AF65-F5344CB8AC3E}">
        <p14:creationId xmlns:p14="http://schemas.microsoft.com/office/powerpoint/2010/main" val="532138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6543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a:p>
        </p:txBody>
      </p:sp>
    </p:spTree>
    <p:extLst>
      <p:ext uri="{BB962C8B-B14F-4D97-AF65-F5344CB8AC3E}">
        <p14:creationId xmlns:p14="http://schemas.microsoft.com/office/powerpoint/2010/main" val="31050273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3901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66304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762000" y="457200"/>
            <a:ext cx="5638800" cy="838200"/>
          </a:xfrm>
          <a:prstGeom prst="rect">
            <a:avLst/>
          </a:prstGeom>
        </p:spPr>
        <p:txBody>
          <a:bodyPr/>
          <a:lstStyle>
            <a:lvl1pPr>
              <a:buFontTx/>
              <a:buNone/>
              <a:defRPr>
                <a:solidFill>
                  <a:srgbClr val="002D67"/>
                </a:solidFill>
              </a:defRPr>
            </a:lvl1pPr>
          </a:lstStyle>
          <a:p>
            <a:pPr lvl="0"/>
            <a:r>
              <a:rPr lang="en-US" smtClean="0"/>
              <a:t>Click to edit Master text styles</a:t>
            </a:r>
          </a:p>
        </p:txBody>
      </p:sp>
      <p:sp>
        <p:nvSpPr>
          <p:cNvPr id="7" name="Content Placeholder 6"/>
          <p:cNvSpPr>
            <a:spLocks noGrp="1"/>
          </p:cNvSpPr>
          <p:nvPr>
            <p:ph sz="quarter" idx="11"/>
          </p:nvPr>
        </p:nvSpPr>
        <p:spPr>
          <a:xfrm>
            <a:off x="762000" y="1600200"/>
            <a:ext cx="7620000" cy="3429000"/>
          </a:xfrm>
          <a:prstGeom prst="rect">
            <a:avLst/>
          </a:prstGeom>
        </p:spPr>
        <p:txBody>
          <a:bodyPr/>
          <a:lstStyle>
            <a:lvl1pPr>
              <a:buFontTx/>
              <a:buNone/>
              <a:defRPr sz="2000"/>
            </a:lvl1pPr>
            <a:lvl2pPr>
              <a:buFont typeface="Arial"/>
              <a:buChar char="•"/>
              <a:defRPr sz="1600"/>
            </a:lvl2pPr>
            <a:lvl3pPr>
              <a:buFont typeface="Courier New"/>
              <a:buChar char="o"/>
              <a:defRPr sz="1400"/>
            </a:lvl3pPr>
            <a:lvl4pPr>
              <a:defRPr sz="1600"/>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201145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762000" y="457200"/>
            <a:ext cx="5638800" cy="838200"/>
          </a:xfrm>
          <a:prstGeom prst="rect">
            <a:avLst/>
          </a:prstGeom>
        </p:spPr>
        <p:txBody>
          <a:bodyPr/>
          <a:lstStyle>
            <a:lvl1pPr>
              <a:buFontTx/>
              <a:buNone/>
              <a:defRPr>
                <a:solidFill>
                  <a:srgbClr val="002D67"/>
                </a:solidFill>
              </a:defRPr>
            </a:lvl1pPr>
          </a:lstStyle>
          <a:p>
            <a:pPr lvl="0"/>
            <a:r>
              <a:rPr lang="en-US" smtClean="0"/>
              <a:t>Click to edit Master text styles</a:t>
            </a:r>
          </a:p>
        </p:txBody>
      </p:sp>
      <p:sp>
        <p:nvSpPr>
          <p:cNvPr id="7" name="Content Placeholder 6"/>
          <p:cNvSpPr>
            <a:spLocks noGrp="1"/>
          </p:cNvSpPr>
          <p:nvPr>
            <p:ph sz="quarter" idx="11"/>
          </p:nvPr>
        </p:nvSpPr>
        <p:spPr>
          <a:xfrm>
            <a:off x="762000" y="1600200"/>
            <a:ext cx="7620000" cy="3429000"/>
          </a:xfrm>
          <a:prstGeom prst="rect">
            <a:avLst/>
          </a:prstGeom>
        </p:spPr>
        <p:txBody>
          <a:bodyPr/>
          <a:lstStyle>
            <a:lvl1pPr>
              <a:buFontTx/>
              <a:buNone/>
              <a:defRPr sz="2000"/>
            </a:lvl1pPr>
            <a:lvl2pPr>
              <a:buFont typeface="Arial"/>
              <a:buChar char="•"/>
              <a:defRPr sz="1600"/>
            </a:lvl2pPr>
            <a:lvl3pPr>
              <a:buFont typeface="Courier New"/>
              <a:buChar char="o"/>
              <a:defRPr sz="1400"/>
            </a:lvl3pPr>
            <a:lvl4pPr>
              <a:defRPr sz="1600"/>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150401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762000" y="457200"/>
            <a:ext cx="5638800" cy="838200"/>
          </a:xfrm>
          <a:prstGeom prst="rect">
            <a:avLst/>
          </a:prstGeom>
        </p:spPr>
        <p:txBody>
          <a:bodyPr/>
          <a:lstStyle>
            <a:lvl1pPr>
              <a:buFontTx/>
              <a:buNone/>
              <a:defRPr>
                <a:solidFill>
                  <a:srgbClr val="002D67"/>
                </a:solidFill>
              </a:defRPr>
            </a:lvl1pPr>
          </a:lstStyle>
          <a:p>
            <a:pPr lvl="0"/>
            <a:r>
              <a:rPr lang="en-US" smtClean="0"/>
              <a:t>Click to edit Master text styles</a:t>
            </a:r>
          </a:p>
        </p:txBody>
      </p:sp>
      <p:sp>
        <p:nvSpPr>
          <p:cNvPr id="7" name="Content Placeholder 6"/>
          <p:cNvSpPr>
            <a:spLocks noGrp="1"/>
          </p:cNvSpPr>
          <p:nvPr>
            <p:ph sz="quarter" idx="11"/>
          </p:nvPr>
        </p:nvSpPr>
        <p:spPr>
          <a:xfrm>
            <a:off x="762000" y="1600200"/>
            <a:ext cx="7620000" cy="3429000"/>
          </a:xfrm>
          <a:prstGeom prst="rect">
            <a:avLst/>
          </a:prstGeom>
        </p:spPr>
        <p:txBody>
          <a:bodyPr/>
          <a:lstStyle>
            <a:lvl1pPr>
              <a:buFontTx/>
              <a:buNone/>
              <a:defRPr sz="2000"/>
            </a:lvl1pPr>
            <a:lvl2pPr>
              <a:buFont typeface="Arial"/>
              <a:buChar char="•"/>
              <a:defRPr sz="1600"/>
            </a:lvl2pPr>
            <a:lvl3pPr>
              <a:buFont typeface="Courier New"/>
              <a:buChar char="o"/>
              <a:defRPr sz="1400"/>
            </a:lvl3pPr>
            <a:lvl4pPr>
              <a:defRPr sz="1600"/>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6795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D11DDC-A09A-44EB-8A41-152258842085}" type="datetimeFigureOut">
              <a:rPr lang="en-US" smtClean="0"/>
              <a:pPr/>
              <a:t>10/19/2013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28022-C3EB-4E0C-81D4-CF0C229ECF64}" type="slidenum">
              <a:rPr lang="en-US" smtClean="0"/>
              <a:pPr/>
              <a:t>‹#›</a:t>
            </a:fld>
            <a:endParaRPr lang="en-US"/>
          </a:p>
        </p:txBody>
      </p:sp>
    </p:spTree>
    <p:extLst>
      <p:ext uri="{BB962C8B-B14F-4D97-AF65-F5344CB8AC3E}">
        <p14:creationId xmlns:p14="http://schemas.microsoft.com/office/powerpoint/2010/main" val="4053948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843342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07565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254227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35748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3413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669145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7997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2519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04777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173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11DDC-A09A-44EB-8A41-152258842085}" type="datetimeFigureOut">
              <a:rPr lang="en-US" smtClean="0"/>
              <a:pPr/>
              <a:t>10/19/2013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28022-C3EB-4E0C-81D4-CF0C229ECF64}" type="slidenum">
              <a:rPr lang="en-US" smtClean="0"/>
              <a:pPr/>
              <a:t>‹#›</a:t>
            </a:fld>
            <a:endParaRPr lang="en-US"/>
          </a:p>
        </p:txBody>
      </p:sp>
    </p:spTree>
    <p:extLst>
      <p:ext uri="{BB962C8B-B14F-4D97-AF65-F5344CB8AC3E}">
        <p14:creationId xmlns:p14="http://schemas.microsoft.com/office/powerpoint/2010/main" val="3935951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17799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647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8475222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28841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r>
              <a:rPr lang="en-US" noProof="0" smtClean="0"/>
              <a:t>Click icon to add media</a:t>
            </a:r>
            <a:endParaRPr lang="en-US" noProof="0"/>
          </a:p>
        </p:txBody>
      </p:sp>
    </p:spTree>
    <p:extLst>
      <p:ext uri="{BB962C8B-B14F-4D97-AF65-F5344CB8AC3E}">
        <p14:creationId xmlns:p14="http://schemas.microsoft.com/office/powerpoint/2010/main" val="507003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27916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92524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762000" y="457200"/>
            <a:ext cx="5638800" cy="838200"/>
          </a:xfrm>
          <a:prstGeom prst="rect">
            <a:avLst/>
          </a:prstGeom>
        </p:spPr>
        <p:txBody>
          <a:bodyPr/>
          <a:lstStyle>
            <a:lvl1pPr>
              <a:buFontTx/>
              <a:buNone/>
              <a:defRPr>
                <a:solidFill>
                  <a:srgbClr val="002D67"/>
                </a:solidFill>
              </a:defRPr>
            </a:lvl1pPr>
          </a:lstStyle>
          <a:p>
            <a:pPr lvl="0"/>
            <a:r>
              <a:rPr lang="en-US" smtClean="0"/>
              <a:t>Click to edit Master text styles</a:t>
            </a:r>
          </a:p>
        </p:txBody>
      </p:sp>
      <p:sp>
        <p:nvSpPr>
          <p:cNvPr id="7" name="Content Placeholder 6"/>
          <p:cNvSpPr>
            <a:spLocks noGrp="1"/>
          </p:cNvSpPr>
          <p:nvPr>
            <p:ph sz="quarter" idx="11"/>
          </p:nvPr>
        </p:nvSpPr>
        <p:spPr>
          <a:xfrm>
            <a:off x="762000" y="1600200"/>
            <a:ext cx="7620000" cy="3429000"/>
          </a:xfrm>
          <a:prstGeom prst="rect">
            <a:avLst/>
          </a:prstGeom>
        </p:spPr>
        <p:txBody>
          <a:bodyPr/>
          <a:lstStyle>
            <a:lvl1pPr>
              <a:buFontTx/>
              <a:buNone/>
              <a:defRPr sz="2000"/>
            </a:lvl1pPr>
            <a:lvl2pPr>
              <a:buFont typeface="Arial"/>
              <a:buChar char="•"/>
              <a:defRPr sz="1600"/>
            </a:lvl2pPr>
            <a:lvl3pPr>
              <a:buFont typeface="Courier New"/>
              <a:buChar char="o"/>
              <a:defRPr sz="1400"/>
            </a:lvl3pPr>
            <a:lvl4pPr>
              <a:defRPr sz="1600"/>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634293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762000" y="457200"/>
            <a:ext cx="5638800" cy="838200"/>
          </a:xfrm>
          <a:prstGeom prst="rect">
            <a:avLst/>
          </a:prstGeom>
        </p:spPr>
        <p:txBody>
          <a:bodyPr/>
          <a:lstStyle>
            <a:lvl1pPr>
              <a:buFontTx/>
              <a:buNone/>
              <a:defRPr>
                <a:solidFill>
                  <a:srgbClr val="002D67"/>
                </a:solidFill>
              </a:defRPr>
            </a:lvl1pPr>
          </a:lstStyle>
          <a:p>
            <a:pPr lvl="0"/>
            <a:r>
              <a:rPr lang="en-US" smtClean="0"/>
              <a:t>Click to edit Master text styles</a:t>
            </a:r>
          </a:p>
        </p:txBody>
      </p:sp>
      <p:sp>
        <p:nvSpPr>
          <p:cNvPr id="7" name="Content Placeholder 6"/>
          <p:cNvSpPr>
            <a:spLocks noGrp="1"/>
          </p:cNvSpPr>
          <p:nvPr>
            <p:ph sz="quarter" idx="11"/>
          </p:nvPr>
        </p:nvSpPr>
        <p:spPr>
          <a:xfrm>
            <a:off x="762000" y="1600200"/>
            <a:ext cx="7620000" cy="3429000"/>
          </a:xfrm>
          <a:prstGeom prst="rect">
            <a:avLst/>
          </a:prstGeom>
        </p:spPr>
        <p:txBody>
          <a:bodyPr/>
          <a:lstStyle>
            <a:lvl1pPr>
              <a:buFontTx/>
              <a:buNone/>
              <a:defRPr sz="2000"/>
            </a:lvl1pPr>
            <a:lvl2pPr>
              <a:buFont typeface="Arial"/>
              <a:buChar char="•"/>
              <a:defRPr sz="1600"/>
            </a:lvl2pPr>
            <a:lvl3pPr>
              <a:buFont typeface="Courier New"/>
              <a:buChar char="o"/>
              <a:defRPr sz="1400"/>
            </a:lvl3pPr>
            <a:lvl4pPr>
              <a:defRPr sz="1600"/>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163770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762000" y="457200"/>
            <a:ext cx="5638800" cy="838200"/>
          </a:xfrm>
          <a:prstGeom prst="rect">
            <a:avLst/>
          </a:prstGeom>
        </p:spPr>
        <p:txBody>
          <a:bodyPr/>
          <a:lstStyle>
            <a:lvl1pPr>
              <a:buFontTx/>
              <a:buNone/>
              <a:defRPr>
                <a:solidFill>
                  <a:srgbClr val="002D67"/>
                </a:solidFill>
              </a:defRPr>
            </a:lvl1pPr>
          </a:lstStyle>
          <a:p>
            <a:pPr lvl="0"/>
            <a:r>
              <a:rPr lang="en-US" smtClean="0"/>
              <a:t>Click to edit Master text styles</a:t>
            </a:r>
          </a:p>
        </p:txBody>
      </p:sp>
      <p:sp>
        <p:nvSpPr>
          <p:cNvPr id="7" name="Content Placeholder 6"/>
          <p:cNvSpPr>
            <a:spLocks noGrp="1"/>
          </p:cNvSpPr>
          <p:nvPr>
            <p:ph sz="quarter" idx="11"/>
          </p:nvPr>
        </p:nvSpPr>
        <p:spPr>
          <a:xfrm>
            <a:off x="762000" y="1600200"/>
            <a:ext cx="7620000" cy="3429000"/>
          </a:xfrm>
          <a:prstGeom prst="rect">
            <a:avLst/>
          </a:prstGeom>
        </p:spPr>
        <p:txBody>
          <a:bodyPr/>
          <a:lstStyle>
            <a:lvl1pPr>
              <a:buFontTx/>
              <a:buNone/>
              <a:defRPr sz="2000"/>
            </a:lvl1pPr>
            <a:lvl2pPr>
              <a:buFont typeface="Arial"/>
              <a:buChar char="•"/>
              <a:defRPr sz="1600"/>
            </a:lvl2pPr>
            <a:lvl3pPr>
              <a:buFont typeface="Courier New"/>
              <a:buChar char="o"/>
              <a:defRPr sz="1400"/>
            </a:lvl3pPr>
            <a:lvl4pPr>
              <a:defRPr sz="1600"/>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45770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D11DDC-A09A-44EB-8A41-152258842085}" type="datetimeFigureOut">
              <a:rPr lang="en-US" smtClean="0"/>
              <a:pPr/>
              <a:t>10/19/2013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28022-C3EB-4E0C-81D4-CF0C229ECF64}" type="slidenum">
              <a:rPr lang="en-US" smtClean="0"/>
              <a:pPr/>
              <a:t>‹#›</a:t>
            </a:fld>
            <a:endParaRPr lang="en-US"/>
          </a:p>
        </p:txBody>
      </p:sp>
    </p:spTree>
    <p:extLst>
      <p:ext uri="{BB962C8B-B14F-4D97-AF65-F5344CB8AC3E}">
        <p14:creationId xmlns:p14="http://schemas.microsoft.com/office/powerpoint/2010/main" val="16137345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762000" y="457200"/>
            <a:ext cx="5638800" cy="838200"/>
          </a:xfrm>
          <a:prstGeom prst="rect">
            <a:avLst/>
          </a:prstGeom>
        </p:spPr>
        <p:txBody>
          <a:bodyPr/>
          <a:lstStyle>
            <a:lvl1pPr>
              <a:buFontTx/>
              <a:buNone/>
              <a:defRPr>
                <a:solidFill>
                  <a:srgbClr val="002D67"/>
                </a:solidFill>
              </a:defRPr>
            </a:lvl1pPr>
          </a:lstStyle>
          <a:p>
            <a:pPr lvl="0"/>
            <a:r>
              <a:rPr lang="en-US" smtClean="0"/>
              <a:t>Click to edit Master text styles</a:t>
            </a:r>
          </a:p>
        </p:txBody>
      </p:sp>
      <p:sp>
        <p:nvSpPr>
          <p:cNvPr id="7" name="Content Placeholder 6"/>
          <p:cNvSpPr>
            <a:spLocks noGrp="1"/>
          </p:cNvSpPr>
          <p:nvPr>
            <p:ph sz="quarter" idx="11"/>
          </p:nvPr>
        </p:nvSpPr>
        <p:spPr>
          <a:xfrm>
            <a:off x="762000" y="1600200"/>
            <a:ext cx="7620000" cy="3429000"/>
          </a:xfrm>
          <a:prstGeom prst="rect">
            <a:avLst/>
          </a:prstGeom>
        </p:spPr>
        <p:txBody>
          <a:bodyPr/>
          <a:lstStyle>
            <a:lvl1pPr>
              <a:buFontTx/>
              <a:buNone/>
              <a:defRPr sz="2000"/>
            </a:lvl1pPr>
            <a:lvl2pPr>
              <a:buFont typeface="Arial"/>
              <a:buChar char="•"/>
              <a:defRPr sz="1600"/>
            </a:lvl2pPr>
            <a:lvl3pPr>
              <a:buFont typeface="Courier New"/>
              <a:buChar char="o"/>
              <a:defRPr sz="1400"/>
            </a:lvl3pPr>
            <a:lvl4pPr>
              <a:defRPr sz="1600"/>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8781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D11DDC-A09A-44EB-8A41-152258842085}" type="datetimeFigureOut">
              <a:rPr lang="en-US" smtClean="0"/>
              <a:pPr/>
              <a:t>10/19/2013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28022-C3EB-4E0C-81D4-CF0C229ECF64}" type="slidenum">
              <a:rPr lang="en-US" smtClean="0"/>
              <a:pPr/>
              <a:t>‹#›</a:t>
            </a:fld>
            <a:endParaRPr lang="en-US"/>
          </a:p>
        </p:txBody>
      </p:sp>
    </p:spTree>
    <p:extLst>
      <p:ext uri="{BB962C8B-B14F-4D97-AF65-F5344CB8AC3E}">
        <p14:creationId xmlns:p14="http://schemas.microsoft.com/office/powerpoint/2010/main" val="247608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theme" Target="../theme/theme4.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theme" Target="../theme/theme5.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11DDC-A09A-44EB-8A41-152258842085}" type="datetimeFigureOut">
              <a:rPr lang="en-US" smtClean="0"/>
              <a:pPr/>
              <a:t>10/19/2013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28022-C3EB-4E0C-81D4-CF0C229ECF64}" type="slidenum">
              <a:rPr lang="en-US" smtClean="0"/>
              <a:pPr/>
              <a:t>‹#›</a:t>
            </a:fld>
            <a:endParaRPr lang="en-US"/>
          </a:p>
        </p:txBody>
      </p:sp>
    </p:spTree>
    <p:extLst>
      <p:ext uri="{BB962C8B-B14F-4D97-AF65-F5344CB8AC3E}">
        <p14:creationId xmlns:p14="http://schemas.microsoft.com/office/powerpoint/2010/main" val="253196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9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1837881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5" r:id="rId12"/>
    <p:sldLayoutId id="2147483676"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 charset="-128"/>
        </a:defRPr>
      </a:lvl2pPr>
      <a:lvl3pPr algn="ctr" rtl="0" eaLnBrk="1" fontAlgn="base" hangingPunct="1">
        <a:spcBef>
          <a:spcPct val="0"/>
        </a:spcBef>
        <a:spcAft>
          <a:spcPct val="0"/>
        </a:spcAft>
        <a:defRPr sz="4400">
          <a:solidFill>
            <a:schemeClr val="tx2"/>
          </a:solidFill>
          <a:latin typeface="Arial" charset="0"/>
          <a:ea typeface="ＭＳ Ｐゴシック" pitchFamily="8" charset="-128"/>
        </a:defRPr>
      </a:lvl3pPr>
      <a:lvl4pPr algn="ctr" rtl="0" eaLnBrk="1" fontAlgn="base" hangingPunct="1">
        <a:spcBef>
          <a:spcPct val="0"/>
        </a:spcBef>
        <a:spcAft>
          <a:spcPct val="0"/>
        </a:spcAft>
        <a:defRPr sz="4400">
          <a:solidFill>
            <a:schemeClr val="tx2"/>
          </a:solidFill>
          <a:latin typeface="Arial" charset="0"/>
          <a:ea typeface="ＭＳ Ｐゴシック" pitchFamily="8" charset="-128"/>
        </a:defRPr>
      </a:lvl4pPr>
      <a:lvl5pPr algn="ctr" rtl="0" eaLnBrk="1" fontAlgn="base" hangingPunct="1">
        <a:spcBef>
          <a:spcPct val="0"/>
        </a:spcBef>
        <a:spcAft>
          <a:spcPct val="0"/>
        </a:spcAft>
        <a:defRPr sz="4400">
          <a:solidFill>
            <a:schemeClr val="tx2"/>
          </a:solidFill>
          <a:latin typeface="Arial" charset="0"/>
          <a:ea typeface="ＭＳ Ｐゴシック" pitchFamily="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044504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lvl1pPr algn="ctr" rtl="0" fontAlgn="base">
        <a:spcBef>
          <a:spcPct val="0"/>
        </a:spcBef>
        <a:spcAft>
          <a:spcPct val="0"/>
        </a:spcAft>
        <a:defRPr sz="4400">
          <a:solidFill>
            <a:schemeClr val="tx2"/>
          </a:solidFill>
          <a:latin typeface="+mj-lt"/>
          <a:ea typeface="MS PGothic" pitchFamily="34" charset="-128"/>
          <a:cs typeface="+mj-cs"/>
        </a:defRPr>
      </a:lvl1pPr>
      <a:lvl2pPr algn="ctr" rtl="0" fontAlgn="base">
        <a:spcBef>
          <a:spcPct val="0"/>
        </a:spcBef>
        <a:spcAft>
          <a:spcPct val="0"/>
        </a:spcAft>
        <a:defRPr sz="4400">
          <a:solidFill>
            <a:schemeClr val="tx2"/>
          </a:solidFill>
          <a:latin typeface="Arial" charset="0"/>
          <a:ea typeface="MS PGothic" pitchFamily="34" charset="-128"/>
        </a:defRPr>
      </a:lvl2pPr>
      <a:lvl3pPr algn="ctr" rtl="0" fontAlgn="base">
        <a:spcBef>
          <a:spcPct val="0"/>
        </a:spcBef>
        <a:spcAft>
          <a:spcPct val="0"/>
        </a:spcAft>
        <a:defRPr sz="4400">
          <a:solidFill>
            <a:schemeClr val="tx2"/>
          </a:solidFill>
          <a:latin typeface="Arial" charset="0"/>
          <a:ea typeface="MS PGothic" pitchFamily="34" charset="-128"/>
        </a:defRPr>
      </a:lvl3pPr>
      <a:lvl4pPr algn="ctr" rtl="0" fontAlgn="base">
        <a:spcBef>
          <a:spcPct val="0"/>
        </a:spcBef>
        <a:spcAft>
          <a:spcPct val="0"/>
        </a:spcAft>
        <a:defRPr sz="4400">
          <a:solidFill>
            <a:schemeClr val="tx2"/>
          </a:solidFill>
          <a:latin typeface="Arial" charset="0"/>
          <a:ea typeface="MS PGothic" pitchFamily="34" charset="-128"/>
        </a:defRPr>
      </a:lvl4pPr>
      <a:lvl5pPr algn="ctr" rtl="0" fontAlgn="base">
        <a:spcBef>
          <a:spcPct val="0"/>
        </a:spcBef>
        <a:spcAft>
          <a:spcPct val="0"/>
        </a:spcAft>
        <a:defRPr sz="4400">
          <a:solidFill>
            <a:schemeClr val="tx2"/>
          </a:solidFill>
          <a:latin typeface="Arial" charset="0"/>
          <a:ea typeface="MS PGothic" pitchFamily="3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 charset="-128"/>
        </a:defRPr>
      </a:lvl9pPr>
    </p:titleStyle>
    <p:bodyStyle>
      <a:lvl1pPr marL="342900" indent="-342900" algn="l" rtl="0" fontAlgn="base">
        <a:spcBef>
          <a:spcPct val="20000"/>
        </a:spcBef>
        <a:spcAft>
          <a:spcPct val="0"/>
        </a:spcAft>
        <a:buChar char="•"/>
        <a:defRPr sz="3200">
          <a:solidFill>
            <a:schemeClr val="tx1"/>
          </a:solidFill>
          <a:latin typeface="+mn-lt"/>
          <a:ea typeface="MS PGothic" pitchFamily="34" charset="-128"/>
          <a:cs typeface="+mn-cs"/>
        </a:defRPr>
      </a:lvl1pPr>
      <a:lvl2pPr marL="742950" indent="-285750" algn="l" rtl="0" fontAlgn="base">
        <a:spcBef>
          <a:spcPct val="20000"/>
        </a:spcBef>
        <a:spcAft>
          <a:spcPct val="0"/>
        </a:spcAft>
        <a:buChar char="–"/>
        <a:defRPr sz="2800">
          <a:solidFill>
            <a:schemeClr val="tx1"/>
          </a:solidFill>
          <a:latin typeface="+mn-lt"/>
          <a:ea typeface="MS PGothic" pitchFamily="34" charset="-128"/>
        </a:defRPr>
      </a:lvl2pPr>
      <a:lvl3pPr marL="1143000" indent="-228600" algn="l" rtl="0" fontAlgn="base">
        <a:spcBef>
          <a:spcPct val="20000"/>
        </a:spcBef>
        <a:spcAft>
          <a:spcPct val="0"/>
        </a:spcAft>
        <a:buChar char="•"/>
        <a:defRPr sz="2400">
          <a:solidFill>
            <a:schemeClr val="tx1"/>
          </a:solidFill>
          <a:latin typeface="+mn-lt"/>
          <a:ea typeface="MS PGothic" pitchFamily="34" charset="-128"/>
        </a:defRPr>
      </a:lvl3pPr>
      <a:lvl4pPr marL="1600200" indent="-228600" algn="l" rtl="0" fontAlgn="base">
        <a:spcBef>
          <a:spcPct val="20000"/>
        </a:spcBef>
        <a:spcAft>
          <a:spcPct val="0"/>
        </a:spcAft>
        <a:buChar char="–"/>
        <a:defRPr sz="2000">
          <a:solidFill>
            <a:schemeClr val="tx1"/>
          </a:solidFill>
          <a:latin typeface="+mn-lt"/>
          <a:ea typeface="MS PGothic" pitchFamily="34" charset="-128"/>
        </a:defRPr>
      </a:lvl4pPr>
      <a:lvl5pPr marL="2057400" indent="-228600" algn="l" rtl="0" fontAlgn="base">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2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62484225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S PGothic"/>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MS PGothic"/>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MS PGothic"/>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MS PGothic"/>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MS PGothic"/>
        </a:defRPr>
      </a:lvl5pPr>
      <a:lvl6pPr marL="457200" algn="ctr" rtl="0" fontAlgn="base">
        <a:spcBef>
          <a:spcPct val="0"/>
        </a:spcBef>
        <a:spcAft>
          <a:spcPct val="0"/>
        </a:spcAft>
        <a:defRPr sz="4400">
          <a:solidFill>
            <a:schemeClr val="tx2"/>
          </a:solidFill>
          <a:latin typeface="Arial" charset="0"/>
          <a:ea typeface="ＭＳ Ｐゴシック" pitchFamily="8" charset="-128"/>
        </a:defRPr>
      </a:lvl6pPr>
      <a:lvl7pPr marL="914400" algn="ctr" rtl="0" fontAlgn="base">
        <a:spcBef>
          <a:spcPct val="0"/>
        </a:spcBef>
        <a:spcAft>
          <a:spcPct val="0"/>
        </a:spcAft>
        <a:defRPr sz="4400">
          <a:solidFill>
            <a:schemeClr val="tx2"/>
          </a:solidFill>
          <a:latin typeface="Arial" charset="0"/>
          <a:ea typeface="ＭＳ Ｐゴシック" pitchFamily="8" charset="-128"/>
        </a:defRPr>
      </a:lvl7pPr>
      <a:lvl8pPr marL="1371600" algn="ctr" rtl="0" fontAlgn="base">
        <a:spcBef>
          <a:spcPct val="0"/>
        </a:spcBef>
        <a:spcAft>
          <a:spcPct val="0"/>
        </a:spcAft>
        <a:defRPr sz="4400">
          <a:solidFill>
            <a:schemeClr val="tx2"/>
          </a:solidFill>
          <a:latin typeface="Arial" charset="0"/>
          <a:ea typeface="ＭＳ Ｐゴシック" pitchFamily="8" charset="-128"/>
        </a:defRPr>
      </a:lvl8pPr>
      <a:lvl9pPr marL="1828800" algn="ctr" rtl="0" fontAlgn="base">
        <a:spcBef>
          <a:spcPct val="0"/>
        </a:spcBef>
        <a:spcAft>
          <a:spcPct val="0"/>
        </a:spcAft>
        <a:defRPr sz="4400">
          <a:solidFill>
            <a:schemeClr val="tx2"/>
          </a:solidFill>
          <a:latin typeface="Arial" charset="0"/>
          <a:ea typeface="ＭＳ Ｐゴシック" pitchFamily="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S PGothic"/>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cs typeface="MS PGothic"/>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MS PGothic"/>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S PGothic"/>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MS PGothic"/>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1630769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Lst>
  <p:txStyles>
    <p:titleStyle>
      <a:lvl1pPr algn="ctr" rtl="0" eaLnBrk="0" fontAlgn="base" hangingPunct="0">
        <a:spcBef>
          <a:spcPct val="0"/>
        </a:spcBef>
        <a:spcAft>
          <a:spcPct val="0"/>
        </a:spcAft>
        <a:defRPr sz="4400">
          <a:solidFill>
            <a:schemeClr val="tx2"/>
          </a:solidFill>
          <a:latin typeface="+mj-lt"/>
          <a:ea typeface="MS PGothic"/>
          <a:cs typeface="MS PGothic"/>
        </a:defRPr>
      </a:lvl1pPr>
      <a:lvl2pPr algn="ctr" rtl="0" eaLnBrk="0" fontAlgn="base" hangingPunct="0">
        <a:spcBef>
          <a:spcPct val="0"/>
        </a:spcBef>
        <a:spcAft>
          <a:spcPct val="0"/>
        </a:spcAft>
        <a:defRPr sz="4400">
          <a:solidFill>
            <a:schemeClr val="tx2"/>
          </a:solidFill>
          <a:latin typeface="Arial" charset="0"/>
          <a:ea typeface="MS PGothic"/>
          <a:cs typeface="MS PGothic"/>
        </a:defRPr>
      </a:lvl2pPr>
      <a:lvl3pPr algn="ctr" rtl="0" eaLnBrk="0" fontAlgn="base" hangingPunct="0">
        <a:spcBef>
          <a:spcPct val="0"/>
        </a:spcBef>
        <a:spcAft>
          <a:spcPct val="0"/>
        </a:spcAft>
        <a:defRPr sz="4400">
          <a:solidFill>
            <a:schemeClr val="tx2"/>
          </a:solidFill>
          <a:latin typeface="Arial" charset="0"/>
          <a:ea typeface="MS PGothic"/>
          <a:cs typeface="MS PGothic"/>
        </a:defRPr>
      </a:lvl3pPr>
      <a:lvl4pPr algn="ctr" rtl="0" eaLnBrk="0" fontAlgn="base" hangingPunct="0">
        <a:spcBef>
          <a:spcPct val="0"/>
        </a:spcBef>
        <a:spcAft>
          <a:spcPct val="0"/>
        </a:spcAft>
        <a:defRPr sz="4400">
          <a:solidFill>
            <a:schemeClr val="tx2"/>
          </a:solidFill>
          <a:latin typeface="Arial" charset="0"/>
          <a:ea typeface="MS PGothic"/>
          <a:cs typeface="MS PGothic"/>
        </a:defRPr>
      </a:lvl4pPr>
      <a:lvl5pPr algn="ctr" rtl="0" eaLnBrk="0" fontAlgn="base" hangingPunct="0">
        <a:spcBef>
          <a:spcPct val="0"/>
        </a:spcBef>
        <a:spcAft>
          <a:spcPct val="0"/>
        </a:spcAft>
        <a:defRPr sz="4400">
          <a:solidFill>
            <a:schemeClr val="tx2"/>
          </a:solidFill>
          <a:latin typeface="Arial" charset="0"/>
          <a:ea typeface="MS PGothic"/>
          <a:cs typeface="MS PGothic"/>
        </a:defRPr>
      </a:lvl5pPr>
      <a:lvl6pPr marL="457200" algn="ctr" rtl="0" eaLnBrk="1" fontAlgn="base" hangingPunct="1">
        <a:spcBef>
          <a:spcPct val="0"/>
        </a:spcBef>
        <a:spcAft>
          <a:spcPct val="0"/>
        </a:spcAft>
        <a:defRPr sz="4400">
          <a:solidFill>
            <a:schemeClr val="tx2"/>
          </a:solidFill>
          <a:latin typeface="Arial" charset="0"/>
          <a:ea typeface="ＭＳ Ｐゴシック" pitchFamily="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a:cs typeface="MS PGothic"/>
        </a:defRPr>
      </a:lvl1pPr>
      <a:lvl2pPr marL="742950" indent="-285750" algn="l" rtl="0" eaLnBrk="0" fontAlgn="base" hangingPunct="0">
        <a:spcBef>
          <a:spcPct val="20000"/>
        </a:spcBef>
        <a:spcAft>
          <a:spcPct val="0"/>
        </a:spcAft>
        <a:buChar char="–"/>
        <a:defRPr sz="2800">
          <a:solidFill>
            <a:schemeClr val="tx1"/>
          </a:solidFill>
          <a:latin typeface="+mn-lt"/>
          <a:ea typeface="MS PGothic"/>
          <a:cs typeface="MS PGothic"/>
        </a:defRPr>
      </a:lvl2pPr>
      <a:lvl3pPr marL="1143000" indent="-228600" algn="l" rtl="0" eaLnBrk="0" fontAlgn="base" hangingPunct="0">
        <a:spcBef>
          <a:spcPct val="20000"/>
        </a:spcBef>
        <a:spcAft>
          <a:spcPct val="0"/>
        </a:spcAft>
        <a:buChar char="•"/>
        <a:defRPr sz="2400">
          <a:solidFill>
            <a:schemeClr val="tx1"/>
          </a:solidFill>
          <a:latin typeface="+mn-lt"/>
          <a:ea typeface="MS PGothic"/>
          <a:cs typeface="MS PGothic"/>
        </a:defRPr>
      </a:lvl3pPr>
      <a:lvl4pPr marL="1600200" indent="-228600" algn="l" rtl="0" eaLnBrk="0" fontAlgn="base" hangingPunct="0">
        <a:spcBef>
          <a:spcPct val="20000"/>
        </a:spcBef>
        <a:spcAft>
          <a:spcPct val="0"/>
        </a:spcAft>
        <a:buChar char="–"/>
        <a:defRPr sz="2000">
          <a:solidFill>
            <a:schemeClr val="tx1"/>
          </a:solidFill>
          <a:latin typeface="+mn-lt"/>
          <a:ea typeface="MS PGothic"/>
          <a:cs typeface="MS PGothic"/>
        </a:defRPr>
      </a:lvl4pPr>
      <a:lvl5pPr marL="2057400" indent="-228600" algn="l" rtl="0" eaLnBrk="0" fontAlgn="base" hangingPunct="0">
        <a:spcBef>
          <a:spcPct val="20000"/>
        </a:spcBef>
        <a:spcAft>
          <a:spcPct val="0"/>
        </a:spcAft>
        <a:buChar char="»"/>
        <a:defRPr sz="2000">
          <a:solidFill>
            <a:schemeClr val="tx1"/>
          </a:solidFill>
          <a:latin typeface="+mn-lt"/>
          <a:ea typeface="MS PGothic"/>
          <a:cs typeface="MS PGothic"/>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584530792"/>
      </p:ext>
    </p:extLst>
  </p:cSld>
  <p:clrMap bg1="lt1" tx1="dk1" bg2="lt2" tx2="dk2" accent1="accent1" accent2="accent2" accent3="accent3" accent4="accent4" accent5="accent5" accent6="accent6" hlink="hlink" folHlink="folHlink"/>
  <p:sldLayoutIdLst>
    <p:sldLayoutId id="2147483762" r:id="rId1"/>
  </p:sldLayoutIdLst>
  <p:txStyles>
    <p:titleStyle>
      <a:lvl1pPr algn="ctr" rtl="0" eaLnBrk="0" fontAlgn="base" hangingPunct="0">
        <a:spcBef>
          <a:spcPct val="0"/>
        </a:spcBef>
        <a:spcAft>
          <a:spcPct val="0"/>
        </a:spcAft>
        <a:defRPr sz="4400">
          <a:solidFill>
            <a:schemeClr val="tx2"/>
          </a:solidFill>
          <a:latin typeface="Arial" pitchFamily="34" charset="0"/>
          <a:ea typeface="+mj-ea"/>
          <a:cs typeface="+mj-cs"/>
        </a:defRPr>
      </a:lvl1pPr>
      <a:lvl2pPr algn="ctr" rtl="0" eaLnBrk="0" fontAlgn="base" hangingPunct="0">
        <a:spcBef>
          <a:spcPct val="0"/>
        </a:spcBef>
        <a:spcAft>
          <a:spcPct val="0"/>
        </a:spcAft>
        <a:defRPr sz="4400">
          <a:solidFill>
            <a:schemeClr val="tx2"/>
          </a:solidFill>
          <a:latin typeface="Arial" charset="0"/>
          <a:ea typeface="MS PGothic"/>
          <a:cs typeface="MS PGothic"/>
        </a:defRPr>
      </a:lvl2pPr>
      <a:lvl3pPr algn="ctr" rtl="0" eaLnBrk="0" fontAlgn="base" hangingPunct="0">
        <a:spcBef>
          <a:spcPct val="0"/>
        </a:spcBef>
        <a:spcAft>
          <a:spcPct val="0"/>
        </a:spcAft>
        <a:defRPr sz="4400">
          <a:solidFill>
            <a:schemeClr val="tx2"/>
          </a:solidFill>
          <a:latin typeface="Arial" charset="0"/>
          <a:ea typeface="MS PGothic"/>
          <a:cs typeface="MS PGothic"/>
        </a:defRPr>
      </a:lvl3pPr>
      <a:lvl4pPr algn="ctr" rtl="0" eaLnBrk="0" fontAlgn="base" hangingPunct="0">
        <a:spcBef>
          <a:spcPct val="0"/>
        </a:spcBef>
        <a:spcAft>
          <a:spcPct val="0"/>
        </a:spcAft>
        <a:defRPr sz="4400">
          <a:solidFill>
            <a:schemeClr val="tx2"/>
          </a:solidFill>
          <a:latin typeface="Arial" charset="0"/>
          <a:ea typeface="MS PGothic"/>
          <a:cs typeface="MS PGothic"/>
        </a:defRPr>
      </a:lvl4pPr>
      <a:lvl5pPr algn="ctr" rtl="0" eaLnBrk="0" fontAlgn="base" hangingPunct="0">
        <a:spcBef>
          <a:spcPct val="0"/>
        </a:spcBef>
        <a:spcAft>
          <a:spcPct val="0"/>
        </a:spcAft>
        <a:defRPr sz="4400">
          <a:solidFill>
            <a:schemeClr val="tx2"/>
          </a:solidFill>
          <a:latin typeface="Arial" charset="0"/>
          <a:ea typeface="MS PGothic"/>
          <a:cs typeface="MS PGothic"/>
        </a:defRPr>
      </a:lvl5pPr>
      <a:lvl6pPr marL="457200" algn="ctr" rtl="0" fontAlgn="base">
        <a:spcBef>
          <a:spcPct val="0"/>
        </a:spcBef>
        <a:spcAft>
          <a:spcPct val="0"/>
        </a:spcAft>
        <a:defRPr sz="4400">
          <a:solidFill>
            <a:schemeClr val="tx2"/>
          </a:solidFill>
          <a:latin typeface="Arial" charset="0"/>
          <a:ea typeface="ＭＳ Ｐゴシック" pitchFamily="8" charset="-128"/>
        </a:defRPr>
      </a:lvl6pPr>
      <a:lvl7pPr marL="914400" algn="ctr" rtl="0" fontAlgn="base">
        <a:spcBef>
          <a:spcPct val="0"/>
        </a:spcBef>
        <a:spcAft>
          <a:spcPct val="0"/>
        </a:spcAft>
        <a:defRPr sz="4400">
          <a:solidFill>
            <a:schemeClr val="tx2"/>
          </a:solidFill>
          <a:latin typeface="Arial" charset="0"/>
          <a:ea typeface="ＭＳ Ｐゴシック" pitchFamily="8" charset="-128"/>
        </a:defRPr>
      </a:lvl7pPr>
      <a:lvl8pPr marL="1371600" algn="ctr" rtl="0" fontAlgn="base">
        <a:spcBef>
          <a:spcPct val="0"/>
        </a:spcBef>
        <a:spcAft>
          <a:spcPct val="0"/>
        </a:spcAft>
        <a:defRPr sz="4400">
          <a:solidFill>
            <a:schemeClr val="tx2"/>
          </a:solidFill>
          <a:latin typeface="Arial" charset="0"/>
          <a:ea typeface="ＭＳ Ｐゴシック" pitchFamily="8" charset="-128"/>
        </a:defRPr>
      </a:lvl8pPr>
      <a:lvl9pPr marL="1828800" algn="ctr" rtl="0" fontAlgn="base">
        <a:spcBef>
          <a:spcPct val="0"/>
        </a:spcBef>
        <a:spcAft>
          <a:spcPct val="0"/>
        </a:spcAft>
        <a:defRPr sz="4400">
          <a:solidFill>
            <a:schemeClr val="tx2"/>
          </a:solidFill>
          <a:latin typeface="Arial" charset="0"/>
          <a:ea typeface="ＭＳ Ｐゴシック" pitchFamily="8" charset="-128"/>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hyperlink" Target="http://cciio.cms.gov/" TargetMode="External"/><Relationship Id="rId2" Type="http://schemas.openxmlformats.org/officeDocument/2006/relationships/hyperlink" Target="http://cciio.cms.gov/programs/exchanges/qhp.html" TargetMode="Externa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hyperlink" Target="http://www.ruralhealthweb.org/" TargetMode="Externa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Content Placeholder 4"/>
          <p:cNvSpPr>
            <a:spLocks noGrp="1"/>
          </p:cNvSpPr>
          <p:nvPr>
            <p:ph sz="quarter" idx="11"/>
          </p:nvPr>
        </p:nvSpPr>
        <p:spPr bwMode="auto">
          <a:xfrm>
            <a:off x="914400" y="4343400"/>
            <a:ext cx="5410200" cy="1295400"/>
          </a:xfrm>
          <a:noFill/>
          <a:ln>
            <a:miter lim="800000"/>
            <a:headEnd/>
            <a:tailEnd/>
          </a:ln>
        </p:spPr>
        <p:txBody>
          <a:bodyPr wrap="square" lIns="91440" tIns="45720" rIns="91440" bIns="45720" numCol="1" anchor="t" anchorCtr="0" compatLnSpc="1">
            <a:prstTxWarp prst="textNoShape">
              <a:avLst/>
            </a:prstTxWarp>
          </a:bodyPr>
          <a:lstStyle/>
          <a:p>
            <a:pPr eaLnBrk="1" hangingPunct="1">
              <a:buClr>
                <a:srgbClr val="31B529"/>
              </a:buClr>
            </a:pPr>
            <a:r>
              <a:rPr lang="en-US" b="1" dirty="0" smtClean="0">
                <a:solidFill>
                  <a:srgbClr val="003F72"/>
                </a:solidFill>
                <a:latin typeface="Trebuchet MS" pitchFamily="34" charset="0"/>
              </a:rPr>
              <a:t>Brock Slabach, MPH, FACHE</a:t>
            </a:r>
          </a:p>
          <a:p>
            <a:pPr eaLnBrk="1" hangingPunct="1">
              <a:buClr>
                <a:srgbClr val="31B529"/>
              </a:buClr>
            </a:pPr>
            <a:r>
              <a:rPr lang="en-US" dirty="0" smtClean="0">
                <a:solidFill>
                  <a:srgbClr val="003F72"/>
                </a:solidFill>
                <a:latin typeface="Trebuchet MS" pitchFamily="34" charset="0"/>
              </a:rPr>
              <a:t>Senior Vice President for Member Services</a:t>
            </a:r>
          </a:p>
          <a:p>
            <a:pPr eaLnBrk="1" hangingPunct="1">
              <a:buClr>
                <a:srgbClr val="31B529"/>
              </a:buClr>
            </a:pPr>
            <a:r>
              <a:rPr lang="en-US" dirty="0" smtClean="0">
                <a:solidFill>
                  <a:srgbClr val="003F72"/>
                </a:solidFill>
                <a:latin typeface="Trebuchet MS" pitchFamily="34" charset="0"/>
              </a:rPr>
              <a:t>National Rural Health Association</a:t>
            </a:r>
          </a:p>
        </p:txBody>
      </p:sp>
      <p:sp>
        <p:nvSpPr>
          <p:cNvPr id="4" name="Content Placeholder 3"/>
          <p:cNvSpPr>
            <a:spLocks noGrp="1"/>
          </p:cNvSpPr>
          <p:nvPr>
            <p:ph sz="quarter" idx="10"/>
          </p:nvPr>
        </p:nvSpPr>
        <p:spPr>
          <a:xfrm>
            <a:off x="914400" y="2743200"/>
            <a:ext cx="7543800" cy="1295400"/>
          </a:xfrm>
        </p:spPr>
        <p:txBody>
          <a:bodyPr>
            <a:normAutofit/>
          </a:bodyPr>
          <a:lstStyle/>
          <a:p>
            <a:pPr>
              <a:defRPr/>
            </a:pPr>
            <a:r>
              <a:rPr lang="en-US" sz="2800" b="1" smtClean="0"/>
              <a:t>Federal Update</a:t>
            </a:r>
            <a:endParaRPr lang="en-US" sz="2800" b="1" dirty="0" smtClean="0"/>
          </a:p>
          <a:p>
            <a:pPr>
              <a:defRPr/>
            </a:pPr>
            <a:r>
              <a:rPr lang="en-US" sz="2600" spc="600" dirty="0" smtClean="0">
                <a:solidFill>
                  <a:srgbClr val="003F72"/>
                </a:solidFill>
                <a:latin typeface="Trebuchet MS" pitchFamily="34" charset="0"/>
              </a:rPr>
              <a:t>Kentucky Rural Health Assoc.</a:t>
            </a:r>
            <a:endParaRPr lang="en-US" sz="2600" spc="600" dirty="0" smtClean="0">
              <a:solidFill>
                <a:srgbClr val="003F72"/>
              </a:solidFill>
              <a:latin typeface="Trebuchet MS" pitchFamily="34" charset="0"/>
              <a:ea typeface="+mn-ea"/>
            </a:endParaRPr>
          </a:p>
          <a:p>
            <a:pPr algn="ctr" eaLnBrk="1" hangingPunct="1">
              <a:defRPr/>
            </a:pPr>
            <a:endParaRPr lang="en-US" b="1" dirty="0" smtClean="0">
              <a:solidFill>
                <a:srgbClr val="003F72"/>
              </a:solidFill>
              <a:latin typeface="Trebuchet MS" pitchFamily="34" charset="0"/>
              <a:ea typeface="+mn-ea"/>
            </a:endParaRPr>
          </a:p>
        </p:txBody>
      </p:sp>
    </p:spTree>
    <p:extLst>
      <p:ext uri="{BB962C8B-B14F-4D97-AF65-F5344CB8AC3E}">
        <p14:creationId xmlns:p14="http://schemas.microsoft.com/office/powerpoint/2010/main" val="2197102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1"/>
          <p:cNvSpPr>
            <a:spLocks noGrp="1"/>
          </p:cNvSpPr>
          <p:nvPr>
            <p:ph sz="quarter" idx="4294967295"/>
          </p:nvPr>
        </p:nvSpPr>
        <p:spPr>
          <a:xfrm>
            <a:off x="762000" y="457200"/>
            <a:ext cx="5638800" cy="838200"/>
          </a:xfrm>
        </p:spPr>
        <p:txBody>
          <a:bodyPr/>
          <a:lstStyle/>
          <a:p>
            <a:pPr>
              <a:buFontTx/>
              <a:buNone/>
            </a:pPr>
            <a:r>
              <a:rPr lang="en-US" altLang="en-US" smtClean="0">
                <a:solidFill>
                  <a:srgbClr val="002D67"/>
                </a:solidFill>
                <a:ea typeface="MS PGothic" pitchFamily="34" charset="-128"/>
              </a:rPr>
              <a:t>Death by Zip Code</a:t>
            </a:r>
          </a:p>
          <a:p>
            <a:pPr>
              <a:buFontTx/>
              <a:buNone/>
            </a:pPr>
            <a:r>
              <a:rPr lang="en-US" altLang="en-US" sz="1200" smtClean="0">
                <a:solidFill>
                  <a:srgbClr val="002D67"/>
                </a:solidFill>
                <a:ea typeface="MS PGothic" pitchFamily="34" charset="-128"/>
              </a:rPr>
              <a:t>University of Washington Study, July 2013</a:t>
            </a:r>
          </a:p>
        </p:txBody>
      </p:sp>
      <p:sp>
        <p:nvSpPr>
          <p:cNvPr id="74755" name="Content Placeholder 2"/>
          <p:cNvSpPr>
            <a:spLocks noGrp="1"/>
          </p:cNvSpPr>
          <p:nvPr>
            <p:ph sz="quarter" idx="4294967295"/>
          </p:nvPr>
        </p:nvSpPr>
        <p:spPr>
          <a:xfrm>
            <a:off x="762000" y="1295400"/>
            <a:ext cx="7620000" cy="3733800"/>
          </a:xfrm>
        </p:spPr>
        <p:txBody>
          <a:bodyPr/>
          <a:lstStyle/>
          <a:p>
            <a:r>
              <a:rPr lang="en-US" altLang="en-US" sz="2000" dirty="0" smtClean="0">
                <a:solidFill>
                  <a:srgbClr val="002060"/>
                </a:solidFill>
                <a:ea typeface="MS PGothic" pitchFamily="34" charset="-128"/>
              </a:rPr>
              <a:t>Largest report on status of America’s health in 15 yrs.</a:t>
            </a:r>
          </a:p>
          <a:p>
            <a:r>
              <a:rPr lang="en-US" altLang="en-US" sz="2000" dirty="0" smtClean="0">
                <a:solidFill>
                  <a:srgbClr val="002060"/>
                </a:solidFill>
                <a:ea typeface="MS PGothic" pitchFamily="34" charset="-128"/>
              </a:rPr>
              <a:t>Health equates to wealth</a:t>
            </a:r>
          </a:p>
          <a:p>
            <a:endParaRPr lang="en-US" altLang="en-US" sz="2000" dirty="0" smtClean="0">
              <a:solidFill>
                <a:srgbClr val="002060"/>
              </a:solidFill>
              <a:ea typeface="MS PGothic" pitchFamily="34" charset="-128"/>
            </a:endParaRPr>
          </a:p>
          <a:p>
            <a:r>
              <a:rPr lang="en-US" altLang="en-US" sz="1400" dirty="0" smtClean="0">
                <a:solidFill>
                  <a:srgbClr val="002060"/>
                </a:solidFill>
                <a:ea typeface="MS PGothic" pitchFamily="34" charset="-128"/>
              </a:rPr>
              <a:t>The study found that people who live in  wealthy  areas like San Francisco, Colorado, or the suburbs of Washington, D.C. are likely to be as healthy as their counterparts in Switzerland or Japan, but those who live in Appalachia or the rural South are likely to be as unhealthy as people in Algeria or Bangladesh.</a:t>
            </a:r>
          </a:p>
          <a:p>
            <a:endParaRPr lang="en-US" altLang="en-US" sz="1400" dirty="0" smtClean="0">
              <a:solidFill>
                <a:srgbClr val="002060"/>
              </a:solidFill>
              <a:ea typeface="MS PGothic" pitchFamily="34" charset="-128"/>
            </a:endParaRPr>
          </a:p>
          <a:p>
            <a:r>
              <a:rPr lang="en-US" altLang="en-US" sz="1400" dirty="0" smtClean="0">
                <a:solidFill>
                  <a:srgbClr val="002060"/>
                </a:solidFill>
                <a:ea typeface="MS PGothic" pitchFamily="34" charset="-128"/>
              </a:rPr>
              <a:t>For example, women in Marin County, California, where the median household income is $89,605, have the highest life expectancy -- 85 years -- while women in Perry County, Kentucky, with median income $32,538, have the lowest life expectancy – just under 73 years.</a:t>
            </a:r>
          </a:p>
          <a:p>
            <a:endParaRPr lang="en-US" altLang="en-US" sz="1400" dirty="0" smtClean="0">
              <a:solidFill>
                <a:srgbClr val="002060"/>
              </a:solidFill>
              <a:ea typeface="MS PGothic" pitchFamily="34" charset="-128"/>
            </a:endParaRPr>
          </a:p>
          <a:p>
            <a:r>
              <a:rPr lang="en-US" altLang="en-US" sz="1400" dirty="0" smtClean="0">
                <a:solidFill>
                  <a:srgbClr val="002060"/>
                </a:solidFill>
                <a:ea typeface="MS PGothic" pitchFamily="34" charset="-128"/>
              </a:rPr>
              <a:t>Men living in wealthy Fairfax County, Virginia, median income $108,439, have a life expectancy of almost 82 years, while men in nearby McDowell County, West Virginia, where the median household income is $39,550, had the lowest life expectancy in the country – 63.9 years.</a:t>
            </a:r>
          </a:p>
        </p:txBody>
      </p:sp>
    </p:spTree>
    <p:extLst>
      <p:ext uri="{BB962C8B-B14F-4D97-AF65-F5344CB8AC3E}">
        <p14:creationId xmlns:p14="http://schemas.microsoft.com/office/powerpoint/2010/main" val="2673905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1"/>
          <p:cNvSpPr>
            <a:spLocks noGrp="1"/>
          </p:cNvSpPr>
          <p:nvPr>
            <p:ph sz="quarter" idx="4294967295"/>
          </p:nvPr>
        </p:nvSpPr>
        <p:spPr>
          <a:xfrm>
            <a:off x="762000" y="457200"/>
            <a:ext cx="5638800" cy="838200"/>
          </a:xfrm>
        </p:spPr>
        <p:txBody>
          <a:bodyPr/>
          <a:lstStyle/>
          <a:p>
            <a:pPr>
              <a:buFontTx/>
              <a:buNone/>
            </a:pPr>
            <a:endParaRPr lang="en-US" altLang="en-US" smtClean="0">
              <a:solidFill>
                <a:srgbClr val="002D67"/>
              </a:solidFill>
              <a:ea typeface="MS PGothic" pitchFamily="34" charset="-128"/>
            </a:endParaRPr>
          </a:p>
        </p:txBody>
      </p:sp>
      <p:sp>
        <p:nvSpPr>
          <p:cNvPr id="75779" name="Content Placeholder 2"/>
          <p:cNvSpPr>
            <a:spLocks noGrp="1"/>
          </p:cNvSpPr>
          <p:nvPr>
            <p:ph sz="quarter" idx="4294967295"/>
          </p:nvPr>
        </p:nvSpPr>
        <p:spPr>
          <a:xfrm>
            <a:off x="762000" y="1600200"/>
            <a:ext cx="7620000" cy="3429000"/>
          </a:xfrm>
        </p:spPr>
        <p:txBody>
          <a:bodyPr/>
          <a:lstStyle/>
          <a:p>
            <a:pPr>
              <a:buFontTx/>
              <a:buNone/>
            </a:pPr>
            <a:endParaRPr lang="en-US" altLang="en-US" sz="2000" smtClean="0">
              <a:ea typeface="MS PGothic" pitchFamily="34" charset="-128"/>
            </a:endParaRPr>
          </a:p>
        </p:txBody>
      </p:sp>
      <p:pic>
        <p:nvPicPr>
          <p:cNvPr id="75780" name="Picture 2" descr="http://media2.s-nbcnews.com/j/MSNBC/Components/Photo/_new/130710-figure-17-505p.photoblog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544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1"/>
          <p:cNvSpPr>
            <a:spLocks noGrp="1"/>
          </p:cNvSpPr>
          <p:nvPr>
            <p:ph sz="quarter" idx="4294967295"/>
          </p:nvPr>
        </p:nvSpPr>
        <p:spPr>
          <a:xfrm>
            <a:off x="762000" y="457200"/>
            <a:ext cx="5638800" cy="838200"/>
          </a:xfrm>
        </p:spPr>
        <p:txBody>
          <a:bodyPr/>
          <a:lstStyle/>
          <a:p>
            <a:pPr>
              <a:buFontTx/>
              <a:buNone/>
            </a:pPr>
            <a:endParaRPr lang="en-US" altLang="en-US" smtClean="0">
              <a:solidFill>
                <a:srgbClr val="002D67"/>
              </a:solidFill>
              <a:ea typeface="MS PGothic" pitchFamily="34" charset="-128"/>
            </a:endParaRPr>
          </a:p>
        </p:txBody>
      </p:sp>
      <p:sp>
        <p:nvSpPr>
          <p:cNvPr id="76803" name="Content Placeholder 2"/>
          <p:cNvSpPr>
            <a:spLocks noGrp="1"/>
          </p:cNvSpPr>
          <p:nvPr>
            <p:ph sz="quarter" idx="4294967295"/>
          </p:nvPr>
        </p:nvSpPr>
        <p:spPr>
          <a:xfrm>
            <a:off x="762000" y="1600200"/>
            <a:ext cx="7620000" cy="3429000"/>
          </a:xfrm>
        </p:spPr>
        <p:txBody>
          <a:bodyPr/>
          <a:lstStyle/>
          <a:p>
            <a:pPr>
              <a:buFontTx/>
              <a:buNone/>
            </a:pPr>
            <a:endParaRPr lang="en-US" altLang="en-US" sz="2000" smtClean="0">
              <a:ea typeface="MS PGothic" pitchFamily="34" charset="-128"/>
            </a:endParaRPr>
          </a:p>
        </p:txBody>
      </p:sp>
      <p:pic>
        <p:nvPicPr>
          <p:cNvPr id="76804" name="Picture 2" descr="http://media2.s-nbcnews.com/j/MSNBC/Components/Photo/_new/130710-figure-16-506p.photoblog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78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solidFill>
                  <a:srgbClr val="002060"/>
                </a:solidFill>
              </a:rPr>
              <a:t>Continuing Resolution</a:t>
            </a:r>
            <a:endParaRPr lang="en-US" b="1" dirty="0">
              <a:solidFill>
                <a:srgbClr val="002060"/>
              </a:solidFill>
            </a:endParaRPr>
          </a:p>
        </p:txBody>
      </p:sp>
      <p:sp>
        <p:nvSpPr>
          <p:cNvPr id="3" name="Content Placeholder 2"/>
          <p:cNvSpPr>
            <a:spLocks noGrp="1"/>
          </p:cNvSpPr>
          <p:nvPr>
            <p:ph sz="quarter" idx="11"/>
          </p:nvPr>
        </p:nvSpPr>
        <p:spPr>
          <a:xfrm>
            <a:off x="762000" y="1600200"/>
            <a:ext cx="7620000" cy="3657600"/>
          </a:xfrm>
        </p:spPr>
        <p:txBody>
          <a:bodyPr/>
          <a:lstStyle/>
          <a:p>
            <a:pPr>
              <a:buFont typeface="Arial" pitchFamily="34" charset="0"/>
              <a:buChar char="•"/>
            </a:pPr>
            <a:r>
              <a:rPr lang="en-US" sz="3200" dirty="0" smtClean="0">
                <a:solidFill>
                  <a:srgbClr val="002060"/>
                </a:solidFill>
              </a:rPr>
              <a:t>The end of the federal fiscal year is next Monday, September 30</a:t>
            </a:r>
          </a:p>
          <a:p>
            <a:pPr>
              <a:buFont typeface="Arial" pitchFamily="34" charset="0"/>
              <a:buChar char="•"/>
            </a:pPr>
            <a:r>
              <a:rPr lang="en-US" sz="3200" dirty="0" smtClean="0">
                <a:solidFill>
                  <a:srgbClr val="002060"/>
                </a:solidFill>
              </a:rPr>
              <a:t>Among other items, Congress must appropriate money for discretionary spending</a:t>
            </a:r>
          </a:p>
          <a:p>
            <a:pPr>
              <a:buFont typeface="Arial" pitchFamily="34" charset="0"/>
              <a:buChar char="•"/>
            </a:pPr>
            <a:r>
              <a:rPr lang="en-US" sz="3200" dirty="0" smtClean="0">
                <a:solidFill>
                  <a:srgbClr val="002060"/>
                </a:solidFill>
              </a:rPr>
              <a:t>If they do not, a partial shutdown will ensue</a:t>
            </a:r>
            <a:endParaRPr lang="en-US" sz="3200" dirty="0">
              <a:solidFill>
                <a:srgbClr val="002060"/>
              </a:solidFill>
            </a:endParaRPr>
          </a:p>
        </p:txBody>
      </p:sp>
    </p:spTree>
    <p:extLst>
      <p:ext uri="{BB962C8B-B14F-4D97-AF65-F5344CB8AC3E}">
        <p14:creationId xmlns:p14="http://schemas.microsoft.com/office/powerpoint/2010/main" val="2868223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solidFill>
                  <a:srgbClr val="002060"/>
                </a:solidFill>
              </a:rPr>
              <a:t>Continuing Resolution</a:t>
            </a:r>
            <a:endParaRPr lang="en-US" b="1" dirty="0">
              <a:solidFill>
                <a:srgbClr val="002060"/>
              </a:solidFill>
            </a:endParaRPr>
          </a:p>
        </p:txBody>
      </p:sp>
      <p:sp>
        <p:nvSpPr>
          <p:cNvPr id="3" name="Content Placeholder 2"/>
          <p:cNvSpPr>
            <a:spLocks noGrp="1"/>
          </p:cNvSpPr>
          <p:nvPr>
            <p:ph sz="quarter" idx="11"/>
          </p:nvPr>
        </p:nvSpPr>
        <p:spPr/>
        <p:txBody>
          <a:bodyPr/>
          <a:lstStyle/>
          <a:p>
            <a:pPr>
              <a:buFont typeface="Arial" pitchFamily="34" charset="0"/>
              <a:buChar char="•"/>
            </a:pPr>
            <a:r>
              <a:rPr lang="en-US" sz="3200" dirty="0" smtClean="0">
                <a:solidFill>
                  <a:srgbClr val="002060"/>
                </a:solidFill>
              </a:rPr>
              <a:t>House passed CR that honors the caps set by Budget Control Act of 2011</a:t>
            </a:r>
          </a:p>
          <a:p>
            <a:pPr>
              <a:buFont typeface="Arial" pitchFamily="34" charset="0"/>
              <a:buChar char="•"/>
            </a:pPr>
            <a:r>
              <a:rPr lang="en-US" sz="3200" dirty="0" smtClean="0">
                <a:solidFill>
                  <a:srgbClr val="002060"/>
                </a:solidFill>
              </a:rPr>
              <a:t>CR would also mandate defunding the ACA</a:t>
            </a:r>
          </a:p>
          <a:p>
            <a:pPr>
              <a:buFont typeface="Arial" pitchFamily="34" charset="0"/>
              <a:buChar char="•"/>
            </a:pPr>
            <a:r>
              <a:rPr lang="en-US" sz="3200" dirty="0" smtClean="0">
                <a:solidFill>
                  <a:srgbClr val="002060"/>
                </a:solidFill>
              </a:rPr>
              <a:t>Rural health program funding continued at current levels, under caps</a:t>
            </a:r>
            <a:endParaRPr lang="en-US" sz="3200" dirty="0">
              <a:solidFill>
                <a:srgbClr val="002060"/>
              </a:solidFill>
            </a:endParaRPr>
          </a:p>
        </p:txBody>
      </p:sp>
    </p:spTree>
    <p:extLst>
      <p:ext uri="{BB962C8B-B14F-4D97-AF65-F5344CB8AC3E}">
        <p14:creationId xmlns:p14="http://schemas.microsoft.com/office/powerpoint/2010/main" val="120698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solidFill>
                  <a:srgbClr val="002060"/>
                </a:solidFill>
              </a:rPr>
              <a:t>Continuing Resolution</a:t>
            </a:r>
            <a:endParaRPr lang="en-US" b="1" dirty="0">
              <a:solidFill>
                <a:srgbClr val="002060"/>
              </a:solidFill>
            </a:endParaRPr>
          </a:p>
        </p:txBody>
      </p:sp>
      <p:sp>
        <p:nvSpPr>
          <p:cNvPr id="3" name="Content Placeholder 2"/>
          <p:cNvSpPr>
            <a:spLocks noGrp="1"/>
          </p:cNvSpPr>
          <p:nvPr>
            <p:ph sz="quarter" idx="11"/>
          </p:nvPr>
        </p:nvSpPr>
        <p:spPr>
          <a:xfrm>
            <a:off x="762000" y="1600200"/>
            <a:ext cx="7620000" cy="4038600"/>
          </a:xfrm>
        </p:spPr>
        <p:txBody>
          <a:bodyPr>
            <a:normAutofit lnSpcReduction="10000"/>
          </a:bodyPr>
          <a:lstStyle/>
          <a:p>
            <a:pPr>
              <a:buFont typeface="Arial" pitchFamily="34" charset="0"/>
              <a:buChar char="•"/>
            </a:pPr>
            <a:r>
              <a:rPr lang="en-US" sz="3200" dirty="0" smtClean="0">
                <a:solidFill>
                  <a:srgbClr val="002060"/>
                </a:solidFill>
              </a:rPr>
              <a:t>What happens if a CR isn’t signed into law?</a:t>
            </a:r>
          </a:p>
          <a:p>
            <a:pPr>
              <a:buFont typeface="Arial" pitchFamily="34" charset="0"/>
              <a:buChar char="•"/>
            </a:pPr>
            <a:r>
              <a:rPr lang="en-US" sz="3200" dirty="0" smtClean="0">
                <a:solidFill>
                  <a:srgbClr val="002060"/>
                </a:solidFill>
              </a:rPr>
              <a:t>“Non-essential” government operations will cease</a:t>
            </a:r>
          </a:p>
          <a:p>
            <a:pPr>
              <a:buFont typeface="Arial" pitchFamily="34" charset="0"/>
              <a:buChar char="•"/>
            </a:pPr>
            <a:r>
              <a:rPr lang="en-US" sz="3200" dirty="0" smtClean="0">
                <a:solidFill>
                  <a:srgbClr val="002060"/>
                </a:solidFill>
              </a:rPr>
              <a:t>This includes sending grant checks, operating federal buildings, etc.</a:t>
            </a:r>
          </a:p>
          <a:p>
            <a:pPr>
              <a:buFont typeface="Arial" pitchFamily="34" charset="0"/>
              <a:buChar char="•"/>
            </a:pPr>
            <a:r>
              <a:rPr lang="en-US" sz="3200" dirty="0" smtClean="0">
                <a:solidFill>
                  <a:srgbClr val="002060"/>
                </a:solidFill>
              </a:rPr>
              <a:t>Mandatory spending (Medicare, VA) will continue.</a:t>
            </a:r>
            <a:endParaRPr lang="en-US" sz="3200" dirty="0">
              <a:solidFill>
                <a:srgbClr val="002060"/>
              </a:solidFill>
            </a:endParaRPr>
          </a:p>
        </p:txBody>
      </p:sp>
    </p:spTree>
    <p:extLst>
      <p:ext uri="{BB962C8B-B14F-4D97-AF65-F5344CB8AC3E}">
        <p14:creationId xmlns:p14="http://schemas.microsoft.com/office/powerpoint/2010/main" val="4198642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solidFill>
                  <a:srgbClr val="002060"/>
                </a:solidFill>
              </a:rPr>
              <a:t>Other issues at end of FY 13</a:t>
            </a:r>
            <a:endParaRPr lang="en-US" b="1" dirty="0">
              <a:solidFill>
                <a:srgbClr val="002060"/>
              </a:solidFill>
            </a:endParaRPr>
          </a:p>
        </p:txBody>
      </p:sp>
      <p:sp>
        <p:nvSpPr>
          <p:cNvPr id="3" name="Content Placeholder 2"/>
          <p:cNvSpPr>
            <a:spLocks noGrp="1"/>
          </p:cNvSpPr>
          <p:nvPr>
            <p:ph sz="quarter" idx="11"/>
          </p:nvPr>
        </p:nvSpPr>
        <p:spPr>
          <a:xfrm>
            <a:off x="762000" y="1600200"/>
            <a:ext cx="7620000" cy="3962400"/>
          </a:xfrm>
        </p:spPr>
        <p:txBody>
          <a:bodyPr/>
          <a:lstStyle/>
          <a:p>
            <a:pPr>
              <a:buFont typeface="Arial" pitchFamily="34" charset="0"/>
              <a:buChar char="•"/>
            </a:pPr>
            <a:r>
              <a:rPr lang="en-US" sz="3200" dirty="0" smtClean="0">
                <a:solidFill>
                  <a:srgbClr val="002060"/>
                </a:solidFill>
              </a:rPr>
              <a:t>In addition to a CR, two critical rural hospital provisions will expire at the end of FY 13—MDH and LVH</a:t>
            </a:r>
          </a:p>
          <a:p>
            <a:pPr>
              <a:buFont typeface="Arial" pitchFamily="34" charset="0"/>
              <a:buChar char="•"/>
            </a:pPr>
            <a:r>
              <a:rPr lang="en-US" sz="3200" dirty="0" smtClean="0">
                <a:solidFill>
                  <a:srgbClr val="002060"/>
                </a:solidFill>
              </a:rPr>
              <a:t>Bills introduced to extend</a:t>
            </a:r>
          </a:p>
          <a:p>
            <a:pPr>
              <a:buFont typeface="Arial" pitchFamily="34" charset="0"/>
              <a:buChar char="•"/>
            </a:pPr>
            <a:r>
              <a:rPr lang="en-US" sz="3200" dirty="0" smtClean="0">
                <a:solidFill>
                  <a:srgbClr val="002060"/>
                </a:solidFill>
              </a:rPr>
              <a:t>NRHA continues to advocate for immediate extension to avoid service interruption and fiscal planning.</a:t>
            </a:r>
          </a:p>
        </p:txBody>
      </p:sp>
    </p:spTree>
    <p:extLst>
      <p:ext uri="{BB962C8B-B14F-4D97-AF65-F5344CB8AC3E}">
        <p14:creationId xmlns:p14="http://schemas.microsoft.com/office/powerpoint/2010/main" val="3627604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solidFill>
                  <a:srgbClr val="002060"/>
                </a:solidFill>
              </a:rPr>
              <a:t>MDH—LVH Continued</a:t>
            </a:r>
            <a:endParaRPr lang="en-US" b="1" dirty="0">
              <a:solidFill>
                <a:srgbClr val="002060"/>
              </a:solidFill>
            </a:endParaRPr>
          </a:p>
        </p:txBody>
      </p:sp>
      <p:sp>
        <p:nvSpPr>
          <p:cNvPr id="3" name="Content Placeholder 2"/>
          <p:cNvSpPr>
            <a:spLocks noGrp="1"/>
          </p:cNvSpPr>
          <p:nvPr>
            <p:ph sz="quarter" idx="11"/>
          </p:nvPr>
        </p:nvSpPr>
        <p:spPr/>
        <p:txBody>
          <a:bodyPr/>
          <a:lstStyle/>
          <a:p>
            <a:pPr>
              <a:buFont typeface="Arial" pitchFamily="34" charset="0"/>
              <a:buChar char="•"/>
            </a:pPr>
            <a:r>
              <a:rPr lang="en-US" sz="3200" dirty="0" smtClean="0">
                <a:solidFill>
                  <a:srgbClr val="002060"/>
                </a:solidFill>
              </a:rPr>
              <a:t>What happens in the programs expire?</a:t>
            </a:r>
          </a:p>
          <a:p>
            <a:pPr>
              <a:buFont typeface="Arial" pitchFamily="34" charset="0"/>
              <a:buChar char="•"/>
            </a:pPr>
            <a:r>
              <a:rPr lang="en-US" sz="3200" dirty="0" smtClean="0">
                <a:solidFill>
                  <a:srgbClr val="002060"/>
                </a:solidFill>
              </a:rPr>
              <a:t>Congress would revisit these programs with other extenders set to expire at the end of calendar year</a:t>
            </a:r>
          </a:p>
          <a:p>
            <a:pPr>
              <a:buFont typeface="Arial" pitchFamily="34" charset="0"/>
              <a:buChar char="•"/>
            </a:pPr>
            <a:r>
              <a:rPr lang="en-US" sz="3200" dirty="0" smtClean="0">
                <a:solidFill>
                  <a:srgbClr val="002060"/>
                </a:solidFill>
              </a:rPr>
              <a:t>Payments  </a:t>
            </a:r>
            <a:r>
              <a:rPr lang="en-US" sz="3200" i="1" dirty="0" smtClean="0">
                <a:solidFill>
                  <a:srgbClr val="002060"/>
                </a:solidFill>
              </a:rPr>
              <a:t>likely</a:t>
            </a:r>
            <a:r>
              <a:rPr lang="en-US" sz="3200" dirty="0" smtClean="0">
                <a:solidFill>
                  <a:srgbClr val="002060"/>
                </a:solidFill>
              </a:rPr>
              <a:t> made retroactive</a:t>
            </a:r>
            <a:endParaRPr lang="en-US" sz="3200" dirty="0">
              <a:solidFill>
                <a:srgbClr val="002060"/>
              </a:solidFill>
            </a:endParaRPr>
          </a:p>
        </p:txBody>
      </p:sp>
    </p:spTree>
    <p:extLst>
      <p:ext uri="{BB962C8B-B14F-4D97-AF65-F5344CB8AC3E}">
        <p14:creationId xmlns:p14="http://schemas.microsoft.com/office/powerpoint/2010/main" val="3530484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81000" y="152400"/>
            <a:ext cx="7315200" cy="838200"/>
          </a:xfrm>
        </p:spPr>
        <p:txBody>
          <a:bodyPr/>
          <a:lstStyle/>
          <a:p>
            <a:r>
              <a:rPr lang="en-US" sz="2800" b="1" dirty="0" smtClean="0">
                <a:solidFill>
                  <a:srgbClr val="002060"/>
                </a:solidFill>
                <a:latin typeface="Arial" charset="0"/>
              </a:rPr>
              <a:t>Reminder: What does the OIG </a:t>
            </a:r>
            <a:br>
              <a:rPr lang="en-US" sz="2800" b="1" dirty="0" smtClean="0">
                <a:solidFill>
                  <a:srgbClr val="002060"/>
                </a:solidFill>
                <a:latin typeface="Arial" charset="0"/>
              </a:rPr>
            </a:br>
            <a:r>
              <a:rPr lang="en-US" sz="2800" b="1" dirty="0" smtClean="0">
                <a:solidFill>
                  <a:srgbClr val="002060"/>
                </a:solidFill>
                <a:latin typeface="Arial" charset="0"/>
              </a:rPr>
              <a:t>report say?</a:t>
            </a:r>
          </a:p>
        </p:txBody>
      </p:sp>
      <p:sp>
        <p:nvSpPr>
          <p:cNvPr id="9219" name="Rectangle 3"/>
          <p:cNvSpPr>
            <a:spLocks noGrp="1" noChangeArrowheads="1"/>
          </p:cNvSpPr>
          <p:nvPr>
            <p:ph type="body" idx="4294967295"/>
          </p:nvPr>
        </p:nvSpPr>
        <p:spPr>
          <a:xfrm>
            <a:off x="685800" y="1447800"/>
            <a:ext cx="7772400" cy="4648200"/>
          </a:xfrm>
        </p:spPr>
        <p:txBody>
          <a:bodyPr/>
          <a:lstStyle/>
          <a:p>
            <a:pPr>
              <a:lnSpc>
                <a:spcPct val="80000"/>
              </a:lnSpc>
            </a:pPr>
            <a:r>
              <a:rPr lang="en-US" sz="1800" b="1" dirty="0" smtClean="0">
                <a:solidFill>
                  <a:srgbClr val="002060"/>
                </a:solidFill>
                <a:latin typeface="Arial" charset="0"/>
              </a:rPr>
              <a:t>HHS Report Would Create Huge Voids in Access to Health Care in Rural America.</a:t>
            </a:r>
            <a:r>
              <a:rPr lang="en-US" sz="1400" b="1" dirty="0" smtClean="0">
                <a:solidFill>
                  <a:srgbClr val="002060"/>
                </a:solidFill>
                <a:latin typeface="Arial" charset="0"/>
              </a:rPr>
              <a:t> </a:t>
            </a:r>
            <a:endParaRPr lang="en-US" sz="1200" dirty="0" smtClean="0">
              <a:solidFill>
                <a:srgbClr val="002060"/>
              </a:solidFill>
              <a:latin typeface="Arial" charset="0"/>
            </a:endParaRPr>
          </a:p>
          <a:p>
            <a:pPr lvl="1">
              <a:lnSpc>
                <a:spcPct val="80000"/>
              </a:lnSpc>
            </a:pPr>
            <a:r>
              <a:rPr lang="en-US" sz="1400" dirty="0" smtClean="0">
                <a:solidFill>
                  <a:srgbClr val="002060"/>
                </a:solidFill>
                <a:latin typeface="Arial" charset="0"/>
              </a:rPr>
              <a:t>The 34-page report of Critical Access Hospitals would eradicate individual state determinations on which small, rural hospitals are critical “necessary providers” in a state;</a:t>
            </a:r>
          </a:p>
          <a:p>
            <a:pPr lvl="1">
              <a:lnSpc>
                <a:spcPct val="80000"/>
              </a:lnSpc>
            </a:pPr>
            <a:r>
              <a:rPr lang="en-US" sz="1400" dirty="0" smtClean="0">
                <a:solidFill>
                  <a:srgbClr val="002060"/>
                </a:solidFill>
                <a:latin typeface="Arial" charset="0"/>
              </a:rPr>
              <a:t>Would kill rural health care by shutting as many as 70, 80, even over 90% of rural hospitals in a state.</a:t>
            </a:r>
          </a:p>
          <a:p>
            <a:pPr>
              <a:lnSpc>
                <a:spcPct val="80000"/>
              </a:lnSpc>
            </a:pPr>
            <a:endParaRPr lang="en-US" sz="1400" b="1" dirty="0" smtClean="0">
              <a:solidFill>
                <a:srgbClr val="002060"/>
              </a:solidFill>
              <a:latin typeface="Arial" charset="0"/>
            </a:endParaRPr>
          </a:p>
          <a:p>
            <a:pPr>
              <a:lnSpc>
                <a:spcPct val="80000"/>
              </a:lnSpc>
            </a:pPr>
            <a:r>
              <a:rPr lang="en-US" sz="1800" b="1" dirty="0" smtClean="0">
                <a:solidFill>
                  <a:srgbClr val="002060"/>
                </a:solidFill>
                <a:latin typeface="Arial" charset="0"/>
              </a:rPr>
              <a:t>Critical Access Hospitals are critical to the rural economy. </a:t>
            </a:r>
            <a:endParaRPr lang="en-US" sz="1800" dirty="0" smtClean="0">
              <a:solidFill>
                <a:srgbClr val="002060"/>
              </a:solidFill>
              <a:latin typeface="Arial" charset="0"/>
            </a:endParaRPr>
          </a:p>
          <a:p>
            <a:pPr lvl="1">
              <a:lnSpc>
                <a:spcPct val="80000"/>
              </a:lnSpc>
            </a:pPr>
            <a:r>
              <a:rPr lang="en-US" sz="1400" dirty="0" smtClean="0">
                <a:solidFill>
                  <a:srgbClr val="002060"/>
                </a:solidFill>
                <a:latin typeface="Arial" charset="0"/>
              </a:rPr>
              <a:t>Critical Access Hospitals create approximately 138,000 jobs. </a:t>
            </a:r>
          </a:p>
          <a:p>
            <a:pPr lvl="1">
              <a:lnSpc>
                <a:spcPct val="80000"/>
              </a:lnSpc>
            </a:pPr>
            <a:r>
              <a:rPr lang="en-US" sz="1400" dirty="0" smtClean="0">
                <a:solidFill>
                  <a:srgbClr val="002060"/>
                </a:solidFill>
                <a:latin typeface="Arial" charset="0"/>
              </a:rPr>
              <a:t>Critical Access Hospitals are often the largest or second largest employer in a rural community. </a:t>
            </a:r>
          </a:p>
          <a:p>
            <a:pPr lvl="1">
              <a:lnSpc>
                <a:spcPct val="80000"/>
              </a:lnSpc>
            </a:pPr>
            <a:r>
              <a:rPr lang="en-US" sz="1400" dirty="0" smtClean="0">
                <a:solidFill>
                  <a:srgbClr val="002060"/>
                </a:solidFill>
                <a:latin typeface="Arial" charset="0"/>
              </a:rPr>
              <a:t>The average CAH creates 107 jobs and generates $4.8 million in payroll annually and can mean as much as 20% of a rural economy. </a:t>
            </a:r>
          </a:p>
          <a:p>
            <a:pPr>
              <a:lnSpc>
                <a:spcPct val="80000"/>
              </a:lnSpc>
            </a:pPr>
            <a:endParaRPr lang="en-US" sz="1400" b="1" dirty="0" smtClean="0">
              <a:solidFill>
                <a:srgbClr val="002060"/>
              </a:solidFill>
              <a:latin typeface="Arial" charset="0"/>
            </a:endParaRPr>
          </a:p>
          <a:p>
            <a:pPr>
              <a:lnSpc>
                <a:spcPct val="80000"/>
              </a:lnSpc>
            </a:pPr>
            <a:r>
              <a:rPr lang="en-US" sz="1800" b="1" dirty="0" smtClean="0">
                <a:solidFill>
                  <a:srgbClr val="002060"/>
                </a:solidFill>
                <a:latin typeface="Arial" charset="0"/>
              </a:rPr>
              <a:t>The HHS report is wrong. Eliminating Critical Access Hospital does not save money. CAHs save tax payer dollars</a:t>
            </a:r>
            <a:r>
              <a:rPr lang="en-US" sz="1400" b="1" dirty="0" smtClean="0">
                <a:solidFill>
                  <a:srgbClr val="002060"/>
                </a:solidFill>
                <a:latin typeface="Arial" charset="0"/>
              </a:rPr>
              <a:t>. </a:t>
            </a:r>
            <a:endParaRPr lang="en-US" sz="1200" dirty="0" smtClean="0">
              <a:solidFill>
                <a:srgbClr val="002060"/>
              </a:solidFill>
              <a:latin typeface="Arial" charset="0"/>
            </a:endParaRPr>
          </a:p>
          <a:p>
            <a:pPr lvl="1">
              <a:lnSpc>
                <a:spcPct val="80000"/>
              </a:lnSpc>
            </a:pPr>
            <a:r>
              <a:rPr lang="en-US" sz="1400" dirty="0" smtClean="0">
                <a:solidFill>
                  <a:srgbClr val="002060"/>
                </a:solidFill>
                <a:latin typeface="Arial" charset="0"/>
              </a:rPr>
              <a:t>Despite Critical Access Hospitals representing over 22% of all community hospitals, Medicare expenditures to CAHs are less than 5% of the Medicare hospital budget. </a:t>
            </a:r>
          </a:p>
          <a:p>
            <a:pPr lvl="1">
              <a:lnSpc>
                <a:spcPct val="80000"/>
              </a:lnSpc>
            </a:pPr>
            <a:endParaRPr lang="en-US" sz="1400" dirty="0" smtClean="0">
              <a:latin typeface="Arial" charset="0"/>
            </a:endParaRPr>
          </a:p>
        </p:txBody>
      </p:sp>
    </p:spTree>
    <p:extLst>
      <p:ext uri="{BB962C8B-B14F-4D97-AF65-F5344CB8AC3E}">
        <p14:creationId xmlns:p14="http://schemas.microsoft.com/office/powerpoint/2010/main" val="4102294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52400" y="152400"/>
            <a:ext cx="6705600" cy="1066800"/>
          </a:xfrm>
        </p:spPr>
        <p:txBody>
          <a:bodyPr/>
          <a:lstStyle/>
          <a:p>
            <a:r>
              <a:rPr lang="en-US" b="1" dirty="0" smtClean="0">
                <a:solidFill>
                  <a:srgbClr val="002060"/>
                </a:solidFill>
                <a:latin typeface="Arial" charset="0"/>
              </a:rPr>
              <a:t>NRHA RESPONSE</a:t>
            </a:r>
          </a:p>
        </p:txBody>
      </p:sp>
      <p:sp>
        <p:nvSpPr>
          <p:cNvPr id="8195" name="Rectangle 3"/>
          <p:cNvSpPr>
            <a:spLocks noGrp="1" noChangeArrowheads="1"/>
          </p:cNvSpPr>
          <p:nvPr>
            <p:ph type="body" idx="4294967295"/>
          </p:nvPr>
        </p:nvSpPr>
        <p:spPr>
          <a:xfrm>
            <a:off x="533400" y="1143000"/>
            <a:ext cx="7772400" cy="4419600"/>
          </a:xfrm>
        </p:spPr>
        <p:txBody>
          <a:bodyPr/>
          <a:lstStyle/>
          <a:p>
            <a:pPr>
              <a:lnSpc>
                <a:spcPct val="90000"/>
              </a:lnSpc>
            </a:pPr>
            <a:r>
              <a:rPr lang="en-US" dirty="0" smtClean="0">
                <a:solidFill>
                  <a:srgbClr val="002060"/>
                </a:solidFill>
                <a:latin typeface="Arial" charset="0"/>
              </a:rPr>
              <a:t>Swift and immediate to all major health publications and news outlets</a:t>
            </a:r>
          </a:p>
          <a:p>
            <a:pPr>
              <a:lnSpc>
                <a:spcPct val="90000"/>
              </a:lnSpc>
            </a:pPr>
            <a:r>
              <a:rPr lang="en-US" dirty="0" smtClean="0">
                <a:solidFill>
                  <a:srgbClr val="002060"/>
                </a:solidFill>
                <a:latin typeface="Arial" charset="0"/>
              </a:rPr>
              <a:t>Grassroots coordinated campaign to members and states</a:t>
            </a:r>
          </a:p>
          <a:p>
            <a:pPr lvl="1">
              <a:lnSpc>
                <a:spcPct val="90000"/>
              </a:lnSpc>
            </a:pPr>
            <a:r>
              <a:rPr lang="en-US" dirty="0" smtClean="0">
                <a:solidFill>
                  <a:srgbClr val="002060"/>
                </a:solidFill>
                <a:latin typeface="Arial" charset="0"/>
              </a:rPr>
              <a:t>Resources on website</a:t>
            </a:r>
          </a:p>
          <a:p>
            <a:pPr lvl="1">
              <a:lnSpc>
                <a:spcPct val="90000"/>
              </a:lnSpc>
            </a:pPr>
            <a:r>
              <a:rPr lang="en-US" dirty="0" smtClean="0">
                <a:solidFill>
                  <a:srgbClr val="002060"/>
                </a:solidFill>
                <a:latin typeface="Arial" charset="0"/>
              </a:rPr>
              <a:t>Excellent work of states</a:t>
            </a:r>
          </a:p>
          <a:p>
            <a:pPr>
              <a:lnSpc>
                <a:spcPct val="90000"/>
              </a:lnSpc>
            </a:pPr>
            <a:r>
              <a:rPr lang="en-US" dirty="0" smtClean="0">
                <a:solidFill>
                  <a:srgbClr val="002060"/>
                </a:solidFill>
                <a:latin typeface="Arial" charset="0"/>
              </a:rPr>
              <a:t>Capitol Hill Advocacy</a:t>
            </a:r>
          </a:p>
          <a:p>
            <a:pPr lvl="1">
              <a:lnSpc>
                <a:spcPct val="90000"/>
              </a:lnSpc>
            </a:pPr>
            <a:r>
              <a:rPr lang="en-US" dirty="0" smtClean="0">
                <a:solidFill>
                  <a:srgbClr val="002060"/>
                </a:solidFill>
                <a:latin typeface="Arial" charset="0"/>
              </a:rPr>
              <a:t>Hill Strategy</a:t>
            </a:r>
          </a:p>
          <a:p>
            <a:pPr lvl="1">
              <a:lnSpc>
                <a:spcPct val="90000"/>
              </a:lnSpc>
            </a:pPr>
            <a:r>
              <a:rPr lang="en-US" dirty="0" smtClean="0">
                <a:solidFill>
                  <a:srgbClr val="002060"/>
                </a:solidFill>
                <a:latin typeface="Arial" charset="0"/>
              </a:rPr>
              <a:t>Immediate efforts by our champions</a:t>
            </a:r>
          </a:p>
        </p:txBody>
      </p:sp>
    </p:spTree>
    <p:extLst>
      <p:ext uri="{BB962C8B-B14F-4D97-AF65-F5344CB8AC3E}">
        <p14:creationId xmlns:p14="http://schemas.microsoft.com/office/powerpoint/2010/main" val="249744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a:xfrm>
            <a:off x="228600" y="1295400"/>
            <a:ext cx="8534400" cy="4343400"/>
          </a:xfrm>
        </p:spPr>
        <p:txBody>
          <a:bodyPr/>
          <a:lstStyle/>
          <a:p>
            <a:pPr eaLnBrk="1" hangingPunct="1">
              <a:lnSpc>
                <a:spcPct val="90000"/>
              </a:lnSpc>
              <a:buFontTx/>
              <a:buNone/>
            </a:pPr>
            <a:r>
              <a:rPr lang="en-US" dirty="0" smtClean="0">
                <a:solidFill>
                  <a:srgbClr val="002D67"/>
                </a:solidFill>
              </a:rPr>
              <a:t>   </a:t>
            </a:r>
            <a:r>
              <a:rPr lang="en-US" sz="4400" b="1" dirty="0" smtClean="0">
                <a:solidFill>
                  <a:srgbClr val="003F72"/>
                </a:solidFill>
                <a:latin typeface="Trebuchet MS" pitchFamily="34" charset="0"/>
              </a:rPr>
              <a:t>Improving the health of the 62 million who call rural America home.</a:t>
            </a:r>
          </a:p>
          <a:p>
            <a:pPr eaLnBrk="1" hangingPunct="1">
              <a:lnSpc>
                <a:spcPct val="90000"/>
              </a:lnSpc>
              <a:buFontTx/>
              <a:buNone/>
            </a:pPr>
            <a:endParaRPr lang="en-US" sz="4800" b="1" dirty="0" smtClean="0">
              <a:solidFill>
                <a:srgbClr val="0070C0"/>
              </a:solidFill>
            </a:endParaRPr>
          </a:p>
          <a:p>
            <a:pPr eaLnBrk="1" hangingPunct="1">
              <a:lnSpc>
                <a:spcPct val="90000"/>
              </a:lnSpc>
              <a:buFontTx/>
              <a:buNone/>
            </a:pPr>
            <a:r>
              <a:rPr lang="en-US" sz="4800" b="1" dirty="0" smtClean="0">
                <a:solidFill>
                  <a:srgbClr val="0070C0"/>
                </a:solidFill>
              </a:rPr>
              <a:t>  </a:t>
            </a:r>
            <a:r>
              <a:rPr lang="en-US" sz="3600" b="1" dirty="0" smtClean="0">
                <a:solidFill>
                  <a:srgbClr val="002D67"/>
                </a:solidFill>
                <a:latin typeface="Trebuchet MS" pitchFamily="34" charset="0"/>
              </a:rPr>
              <a:t>NRHA is non-profit </a:t>
            </a:r>
          </a:p>
          <a:p>
            <a:pPr eaLnBrk="1" hangingPunct="1">
              <a:lnSpc>
                <a:spcPct val="90000"/>
              </a:lnSpc>
              <a:buFontTx/>
              <a:buNone/>
            </a:pPr>
            <a:r>
              <a:rPr lang="en-US" sz="3600" b="1" dirty="0">
                <a:solidFill>
                  <a:srgbClr val="002D67"/>
                </a:solidFill>
                <a:latin typeface="Trebuchet MS" pitchFamily="34" charset="0"/>
              </a:rPr>
              <a:t> </a:t>
            </a:r>
            <a:r>
              <a:rPr lang="en-US" sz="3600" b="1" dirty="0" smtClean="0">
                <a:solidFill>
                  <a:srgbClr val="002D67"/>
                </a:solidFill>
                <a:latin typeface="Trebuchet MS" pitchFamily="34" charset="0"/>
              </a:rPr>
              <a:t>  and non-partisan.</a:t>
            </a:r>
          </a:p>
        </p:txBody>
      </p:sp>
    </p:spTree>
    <p:extLst>
      <p:ext uri="{BB962C8B-B14F-4D97-AF65-F5344CB8AC3E}">
        <p14:creationId xmlns:p14="http://schemas.microsoft.com/office/powerpoint/2010/main" val="2283552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solidFill>
                  <a:srgbClr val="002060"/>
                </a:solidFill>
              </a:rPr>
              <a:t>NRHA Response</a:t>
            </a:r>
            <a:endParaRPr lang="en-US" b="1" dirty="0">
              <a:solidFill>
                <a:srgbClr val="002060"/>
              </a:solidFill>
            </a:endParaRPr>
          </a:p>
        </p:txBody>
      </p:sp>
      <p:sp>
        <p:nvSpPr>
          <p:cNvPr id="3" name="Content Placeholder 2"/>
          <p:cNvSpPr>
            <a:spLocks noGrp="1"/>
          </p:cNvSpPr>
          <p:nvPr>
            <p:ph sz="quarter" idx="11"/>
          </p:nvPr>
        </p:nvSpPr>
        <p:spPr>
          <a:xfrm>
            <a:off x="762000" y="1600200"/>
            <a:ext cx="7620000" cy="3886200"/>
          </a:xfrm>
        </p:spPr>
        <p:txBody>
          <a:bodyPr>
            <a:normAutofit/>
          </a:bodyPr>
          <a:lstStyle/>
          <a:p>
            <a:pPr>
              <a:buFont typeface="Arial" pitchFamily="34" charset="0"/>
              <a:buChar char="•"/>
            </a:pPr>
            <a:r>
              <a:rPr lang="en-US" sz="3200" dirty="0" smtClean="0">
                <a:solidFill>
                  <a:srgbClr val="002060"/>
                </a:solidFill>
              </a:rPr>
              <a:t>Staff has met with Finance and Ways and Means in person and electronically</a:t>
            </a:r>
          </a:p>
          <a:p>
            <a:pPr>
              <a:buFont typeface="Arial" pitchFamily="34" charset="0"/>
              <a:buChar char="•"/>
            </a:pPr>
            <a:r>
              <a:rPr lang="en-US" sz="3200" dirty="0" smtClean="0">
                <a:solidFill>
                  <a:srgbClr val="002060"/>
                </a:solidFill>
              </a:rPr>
              <a:t>Numerous states have sent “Delegation Letters” to HHS</a:t>
            </a:r>
          </a:p>
          <a:p>
            <a:pPr>
              <a:buFont typeface="Arial" pitchFamily="34" charset="0"/>
              <a:buChar char="•"/>
            </a:pPr>
            <a:r>
              <a:rPr lang="en-US" sz="3200" dirty="0" smtClean="0">
                <a:solidFill>
                  <a:srgbClr val="002060"/>
                </a:solidFill>
              </a:rPr>
              <a:t>Ask your Representative to sign onto HR 356: “Rural Hospitals Are Essential” sponsored by Lynn Jenkins</a:t>
            </a:r>
          </a:p>
          <a:p>
            <a:pPr>
              <a:buFont typeface="Arial" pitchFamily="34" charset="0"/>
              <a:buChar char="•"/>
            </a:pPr>
            <a:endParaRPr lang="en-US" sz="3200" dirty="0">
              <a:solidFill>
                <a:srgbClr val="0070C0"/>
              </a:solidFill>
            </a:endParaRPr>
          </a:p>
        </p:txBody>
      </p:sp>
    </p:spTree>
    <p:extLst>
      <p:ext uri="{BB962C8B-B14F-4D97-AF65-F5344CB8AC3E}">
        <p14:creationId xmlns:p14="http://schemas.microsoft.com/office/powerpoint/2010/main" val="3838967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sz="quarter" idx="4294967295"/>
          </p:nvPr>
        </p:nvSpPr>
        <p:spPr>
          <a:xfrm>
            <a:off x="762000" y="1219200"/>
            <a:ext cx="5638800" cy="685800"/>
          </a:xfrm>
        </p:spPr>
        <p:txBody>
          <a:bodyPr/>
          <a:lstStyle/>
          <a:p>
            <a:pPr eaLnBrk="1" hangingPunct="1">
              <a:buFontTx/>
              <a:buNone/>
            </a:pPr>
            <a:r>
              <a:rPr lang="en-US" sz="2400" dirty="0" smtClean="0">
                <a:solidFill>
                  <a:srgbClr val="002060"/>
                </a:solidFill>
                <a:latin typeface="Arial" charset="0"/>
              </a:rPr>
              <a:t>Get involved</a:t>
            </a:r>
          </a:p>
          <a:p>
            <a:pPr eaLnBrk="1" hangingPunct="1">
              <a:buFontTx/>
              <a:buNone/>
            </a:pPr>
            <a:r>
              <a:rPr lang="en-US" sz="2400" dirty="0" smtClean="0">
                <a:solidFill>
                  <a:srgbClr val="002060"/>
                </a:solidFill>
                <a:latin typeface="Arial" charset="0"/>
              </a:rPr>
              <a:t>Get community/county involved</a:t>
            </a:r>
          </a:p>
          <a:p>
            <a:pPr eaLnBrk="1" hangingPunct="1">
              <a:buFontTx/>
              <a:buNone/>
            </a:pPr>
            <a:r>
              <a:rPr lang="en-US" sz="2400" dirty="0" smtClean="0">
                <a:solidFill>
                  <a:srgbClr val="002060"/>
                </a:solidFill>
                <a:latin typeface="Arial" charset="0"/>
              </a:rPr>
              <a:t>Our unified message to Congress…</a:t>
            </a:r>
          </a:p>
          <a:p>
            <a:pPr eaLnBrk="1" hangingPunct="1">
              <a:buFontTx/>
              <a:buNone/>
            </a:pPr>
            <a:endParaRPr lang="en-US" sz="2400" dirty="0" smtClean="0">
              <a:solidFill>
                <a:srgbClr val="0070C0"/>
              </a:solidFill>
              <a:latin typeface="Arial" charset="0"/>
            </a:endParaRPr>
          </a:p>
          <a:p>
            <a:pPr eaLnBrk="1" hangingPunct="1">
              <a:buFontTx/>
              <a:buNone/>
            </a:pPr>
            <a:r>
              <a:rPr lang="en-US" sz="2400" dirty="0" smtClean="0">
                <a:solidFill>
                  <a:srgbClr val="002060"/>
                </a:solidFill>
                <a:latin typeface="Arial" charset="0"/>
              </a:rPr>
              <a:t>CRITICAL ACCESS HOSPITALS: </a:t>
            </a:r>
            <a:endParaRPr lang="en-US" dirty="0" smtClean="0">
              <a:solidFill>
                <a:srgbClr val="002060"/>
              </a:solidFill>
              <a:latin typeface="Arial" charset="0"/>
            </a:endParaRPr>
          </a:p>
          <a:p>
            <a:pPr lvl="1" eaLnBrk="1" hangingPunct="1">
              <a:buFontTx/>
              <a:buNone/>
            </a:pPr>
            <a:r>
              <a:rPr lang="en-US" sz="3200" dirty="0" smtClean="0">
                <a:solidFill>
                  <a:srgbClr val="002060"/>
                </a:solidFill>
                <a:latin typeface="Arial" charset="0"/>
              </a:rPr>
              <a:t>1. Protects patients;</a:t>
            </a:r>
          </a:p>
          <a:p>
            <a:pPr lvl="1" eaLnBrk="1" hangingPunct="1">
              <a:buFontTx/>
              <a:buNone/>
            </a:pPr>
            <a:r>
              <a:rPr lang="en-US" sz="3200" dirty="0" smtClean="0">
                <a:solidFill>
                  <a:srgbClr val="002060"/>
                </a:solidFill>
                <a:latin typeface="Arial" charset="0"/>
              </a:rPr>
              <a:t>2. Protects the rural economy; and</a:t>
            </a:r>
          </a:p>
          <a:p>
            <a:pPr lvl="1" eaLnBrk="1" hangingPunct="1">
              <a:buFontTx/>
              <a:buNone/>
            </a:pPr>
            <a:r>
              <a:rPr lang="en-US" sz="3200" dirty="0" smtClean="0">
                <a:solidFill>
                  <a:srgbClr val="002060"/>
                </a:solidFill>
                <a:latin typeface="Arial" charset="0"/>
              </a:rPr>
              <a:t>3. Protects taxpayers  </a:t>
            </a:r>
          </a:p>
        </p:txBody>
      </p:sp>
      <p:sp>
        <p:nvSpPr>
          <p:cNvPr id="33795" name="Content Placeholder 5"/>
          <p:cNvSpPr>
            <a:spLocks noGrp="1"/>
          </p:cNvSpPr>
          <p:nvPr>
            <p:ph sz="quarter" idx="4294967295"/>
          </p:nvPr>
        </p:nvSpPr>
        <p:spPr>
          <a:xfrm flipV="1">
            <a:off x="4495800" y="838200"/>
            <a:ext cx="3810000" cy="76200"/>
          </a:xfrm>
        </p:spPr>
        <p:txBody>
          <a:bodyPr/>
          <a:lstStyle/>
          <a:p>
            <a:pPr eaLnBrk="1" hangingPunct="1">
              <a:buFontTx/>
              <a:buNone/>
            </a:pPr>
            <a:endParaRPr lang="en-US" sz="2000" smtClean="0">
              <a:latin typeface="Arial" charset="0"/>
            </a:endParaRPr>
          </a:p>
          <a:p>
            <a:pPr eaLnBrk="1" hangingPunct="1">
              <a:buFontTx/>
              <a:buNone/>
            </a:pPr>
            <a:endParaRPr lang="en-US" sz="2000" smtClean="0">
              <a:latin typeface="Arial" charset="0"/>
            </a:endParaRPr>
          </a:p>
        </p:txBody>
      </p:sp>
      <p:sp>
        <p:nvSpPr>
          <p:cNvPr id="33796" name="Title 5"/>
          <p:cNvSpPr>
            <a:spLocks noGrp="1"/>
          </p:cNvSpPr>
          <p:nvPr>
            <p:ph type="title" idx="4294967295"/>
          </p:nvPr>
        </p:nvSpPr>
        <p:spPr>
          <a:xfrm>
            <a:off x="0" y="304800"/>
            <a:ext cx="7772400" cy="609600"/>
          </a:xfrm>
        </p:spPr>
        <p:txBody>
          <a:bodyPr/>
          <a:lstStyle/>
          <a:p>
            <a:pPr eaLnBrk="1" hangingPunct="1"/>
            <a:r>
              <a:rPr lang="en-US" sz="3600" b="1" dirty="0" smtClean="0">
                <a:solidFill>
                  <a:schemeClr val="accent2"/>
                </a:solidFill>
                <a:latin typeface="Arial" charset="0"/>
              </a:rPr>
              <a:t/>
            </a:r>
            <a:br>
              <a:rPr lang="en-US" sz="3600" b="1" dirty="0" smtClean="0">
                <a:solidFill>
                  <a:schemeClr val="accent2"/>
                </a:solidFill>
                <a:latin typeface="Arial" charset="0"/>
              </a:rPr>
            </a:br>
            <a:r>
              <a:rPr lang="en-US" sz="3600" b="1" dirty="0" smtClean="0">
                <a:solidFill>
                  <a:srgbClr val="002060"/>
                </a:solidFill>
                <a:latin typeface="Arial" charset="0"/>
              </a:rPr>
              <a:t>STRATEGY</a:t>
            </a:r>
            <a:br>
              <a:rPr lang="en-US" sz="3600" b="1" dirty="0" smtClean="0">
                <a:solidFill>
                  <a:srgbClr val="002060"/>
                </a:solidFill>
                <a:latin typeface="Arial" charset="0"/>
              </a:rPr>
            </a:br>
            <a:r>
              <a:rPr lang="en-US" sz="3600" b="1" dirty="0" smtClean="0">
                <a:solidFill>
                  <a:srgbClr val="002060"/>
                </a:solidFill>
                <a:latin typeface="Arial" charset="0"/>
              </a:rPr>
              <a:t>Save our Rural Hospitals</a:t>
            </a:r>
            <a:r>
              <a:rPr lang="en-US" sz="3600" b="1" dirty="0" smtClean="0">
                <a:solidFill>
                  <a:schemeClr val="accent2"/>
                </a:solidFill>
                <a:latin typeface="Arial" charset="0"/>
              </a:rPr>
              <a:t/>
            </a:r>
            <a:br>
              <a:rPr lang="en-US" sz="3600" b="1" dirty="0" smtClean="0">
                <a:solidFill>
                  <a:schemeClr val="accent2"/>
                </a:solidFill>
                <a:latin typeface="Arial" charset="0"/>
              </a:rPr>
            </a:br>
            <a:endParaRPr lang="en-US" sz="3600" b="1" dirty="0" smtClean="0">
              <a:solidFill>
                <a:schemeClr val="accent2"/>
              </a:solidFill>
              <a:latin typeface="Arial" charset="0"/>
            </a:endParaRPr>
          </a:p>
        </p:txBody>
      </p:sp>
    </p:spTree>
    <p:extLst>
      <p:ext uri="{BB962C8B-B14F-4D97-AF65-F5344CB8AC3E}">
        <p14:creationId xmlns:p14="http://schemas.microsoft.com/office/powerpoint/2010/main" val="2844016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solidFill>
                  <a:srgbClr val="002060"/>
                </a:solidFill>
              </a:rPr>
              <a:t>STAY INVOLVED</a:t>
            </a:r>
            <a:endParaRPr lang="en-US" b="1" dirty="0">
              <a:solidFill>
                <a:srgbClr val="002060"/>
              </a:solidFill>
            </a:endParaRPr>
          </a:p>
        </p:txBody>
      </p:sp>
      <p:sp>
        <p:nvSpPr>
          <p:cNvPr id="3" name="Content Placeholder 2"/>
          <p:cNvSpPr>
            <a:spLocks noGrp="1"/>
          </p:cNvSpPr>
          <p:nvPr>
            <p:ph sz="quarter" idx="11"/>
          </p:nvPr>
        </p:nvSpPr>
        <p:spPr>
          <a:xfrm>
            <a:off x="609600" y="1219200"/>
            <a:ext cx="7620000" cy="4343400"/>
          </a:xfrm>
        </p:spPr>
        <p:txBody>
          <a:bodyPr>
            <a:normAutofit lnSpcReduction="10000"/>
          </a:bodyPr>
          <a:lstStyle/>
          <a:p>
            <a:pPr>
              <a:buFont typeface="Arial" pitchFamily="34" charset="0"/>
              <a:buChar char="•"/>
            </a:pPr>
            <a:r>
              <a:rPr lang="en-US" sz="3200" dirty="0" smtClean="0">
                <a:solidFill>
                  <a:srgbClr val="002060"/>
                </a:solidFill>
              </a:rPr>
              <a:t>Ways and Means and Finance have indicated that they will meet with OIG to discuss the report</a:t>
            </a:r>
          </a:p>
          <a:p>
            <a:pPr>
              <a:buFont typeface="Arial" pitchFamily="34" charset="0"/>
              <a:buChar char="•"/>
            </a:pPr>
            <a:r>
              <a:rPr lang="en-US" sz="3200" dirty="0" smtClean="0">
                <a:solidFill>
                  <a:srgbClr val="002060"/>
                </a:solidFill>
              </a:rPr>
              <a:t>While no legislation currently circulating, the report is being talked about</a:t>
            </a:r>
          </a:p>
          <a:p>
            <a:pPr>
              <a:buFont typeface="Arial" pitchFamily="34" charset="0"/>
              <a:buChar char="•"/>
            </a:pPr>
            <a:r>
              <a:rPr lang="en-US" sz="3200" dirty="0" smtClean="0">
                <a:solidFill>
                  <a:srgbClr val="002060"/>
                </a:solidFill>
              </a:rPr>
              <a:t>We MUST lay foundation NOW so when legislation is introduced, we are ready</a:t>
            </a:r>
            <a:endParaRPr lang="en-US" sz="3200" dirty="0">
              <a:solidFill>
                <a:srgbClr val="002060"/>
              </a:solidFill>
            </a:endParaRPr>
          </a:p>
        </p:txBody>
      </p:sp>
    </p:spTree>
    <p:extLst>
      <p:ext uri="{BB962C8B-B14F-4D97-AF65-F5344CB8AC3E}">
        <p14:creationId xmlns:p14="http://schemas.microsoft.com/office/powerpoint/2010/main" val="673560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sz="quarter" idx="10"/>
          </p:nvPr>
        </p:nvSpPr>
        <p:spPr>
          <a:xfrm>
            <a:off x="381000" y="533400"/>
            <a:ext cx="6096000" cy="838200"/>
          </a:xfrm>
        </p:spPr>
        <p:txBody>
          <a:bodyPr/>
          <a:lstStyle/>
          <a:p>
            <a:r>
              <a:rPr lang="en-US" sz="3600" b="1" dirty="0" smtClean="0"/>
              <a:t>	</a:t>
            </a:r>
            <a:r>
              <a:rPr lang="en-US" sz="3600" b="1" dirty="0" smtClean="0">
                <a:solidFill>
                  <a:srgbClr val="002060"/>
                </a:solidFill>
              </a:rPr>
              <a:t>Affirmative Rural Health Legislation</a:t>
            </a:r>
          </a:p>
        </p:txBody>
      </p:sp>
      <p:sp>
        <p:nvSpPr>
          <p:cNvPr id="43011" name="AutoShape 2" descr="data:image/jpeg;base64,/9j/4AAQSkZJRgABAQAAAQABAAD/2wCEAAkGBhQSERUUExQVFRUVGB0ZGRgYFx4aGBkaHB4bHhsgHhweHCceHB8jGxoeIC8gIycpLCwsGh8yNTAqNigrLCkBCQoKDgwOGg8PGi8kHyQtLCksLCwsLCwsLCosMCwvLCw0LCwsLCwsLCwsLCwpMCwwLCwsLSkvNCwsLCwsLCwsLP/AABEIAMkA+wMBIgACEQEDEQH/xAAbAAACAwEBAQAAAAAAAAAAAAAEBQIDBgEAB//EAEMQAAIBAgQEBAMFBgUDAgcAAAECEQMhAAQSMQUiQVETYXGBMpGhBiNCUrEUYnLB0fAVM4Ki4ZKy8cLSBxYkQ1Njc//EABoBAAMBAQEBAAAAAAAAAAAAAAIDBAUBAAb/xAAxEQABAwIEAwYHAQADAAAAAAABAAIRAyEEEjFBUWHwEyJxgaGxBTKRwdHh8RQVI0L/2gAMAwEAAhEDEQA/APhwwfw3IFm5qdUqNyq7fMQfQkT3wVwPhCVZ1Es3RQYjzZoj2mf0O54XVI+7YN1C0YYpG+wHW8yF3kHpgC7YK3DUO0M8ELwvgVGzpTGoi6vUBVwN9VNqGlSN9N4iRMYZ5mm0CpMNloqBiCuqmSQyAox+G4PIPhFtNjc1BLoHNBibAoApbcAfimxgwq9okhhKPFIL+JoUKC2hVBUoQA4XbUpMMJMrsSMcgLUFJrflF+v7+Vc+RQ5jQzuUam0ajqVlqKpneRyspgTdDc74Co5RqSMtWqphzMsSh0vqsAJAmAe6itGIZ7iDLl6RUGI8NDchhSZSGN+qsJGwvEYOIpvndKyypqqqp3mRo3tcsWEiBqgi9yAa4d09FG95abjo/hIc7l2qU1puINTm0LTWpVSluqAka9bsJgtZQSbasZLiXBKtGS1N1SSAxFj132Nu1t8fSKFZAKsjSzM1R3J1invCkyA7DSAI2jZiDhRxPI6woShXYOpMtKs5F7gEF1gTABIBEbRgbtUVfDteMwt1yXz7FuUyrVHWmglnIVRIEk2FzYe+CeKZMJUhLhoIHNInodSqZBttfF2Z+z2YpqC9J1sW25gBuWUXWN5IFiMHKyDays4PkudwyAtTmUbdweVkWZAeCWU9xaTpGPLmAtRgx1U6iFFdgJUGNLD8pBA1AdNQ6ziqrl6x0M27LyvM6hFhqEyYtBuNjGG9LNrmKDeKNTqILxLCIh97nSkEdVQ9SMelcglJMnrQsoHNsb7FTqH1TDb7QamSi5HxqgJ7hZUC991O1rDFOczXKuqNdNyDEXkgMbb3UX/etsIic+rU8uCYKlizMbAgkj9cCV3JJCHz+ZnQQASdVRiRJJ1sBPWAALbXwPXygSmGfUKj3VYiE/MT5mYA7TO0tMnSaKSjl8QhpMSNMy8TJAuQSI5WjrjmaqeNmD4Kg65Wn3CKI1MzH4iq3ZtuY2EQUrkLP49h5xThQChhURu7TCs2x0CNdQA2L3Eg98LMtQabC/Sdut72ixv0jHV0X0Q2GvCPs+9cruqsYBiSfJR1632scOeD8BKrLIHapELPIyTJOoGJkDY2jE+PccSky0qcPaKzoY1b6lUwQA1yxAuWI2thBq5jlYrqVBrB2lbThxQ3FhRFIUctRNTSddStpJJ0jmhosvpAtN98IaKs2rTypbVchR2kn6TiFevLErqA6AtJA7TafkMTBKkowVr3gifZxI/UYYBCVVqh7piPBHnKmsZQeJpUAhRHKLDYcp2u0yep2x5syxqzU0QDIDLoUED4SqRAbYgRvMjFOUXw21KZXZgVBZVMSTTJhx7xtMWwR/iK1jpq2/CHgAx0DDqB33Hc3nsIAd16u7BTVQAOoioCoPKbA3BtPL8u+PFFamNUkadQ0mDqmDuDa9x+50wU2ZBqaGszSs8oRgREBVUBZjboyrsdRI2VOlHjUAjWLC41SJ7bg26HHpRwZ1srM9lvDoOhKllKiVMiRpDCfKQPnvj2QJHhxOoaUU9ZaDaRG7nA9PNruwDAmmWDTB3DTBBvE2I9RhroUMT8K5aqxgdYI8Ee5kT2GOg8VyJ0VWYyaKMuYbVT1LUB+E1NVgve7Xt+E37SzHA0pktUGkMpIDIQF+IIRDAmQuvX7Q2qDa1YVK1OnqHhUKjMSfhJLWmPzNef3vLAGfq1c1UWmgJ1H2JiSPRb/wBxj0g2XXDLeEpr5qeVBpWNJi2q8y14J/oPXEK2UKsVsYMSDY+Y8sNHpLlnGj7yopmSAVteykG3WTcjYDfAzqtUmo1WjTZiSV0OI9lplfOxx42StddVrOD8NdYiktPYlVGqowMyNABqabbEn2xonqqKfPSKUzI0pTIEdyC639UPnhBwmktJVNZKSqRZWZRq82DkOR5QAe+8m5rN6hdaDjuSuoDoAqhhtsNJgYETErbwzWNAH7+6qNSnQlVrMVNwhUh0/hcNyHyKiQIw+4NklqrqBLK1zqAmL2M8xv8AiUkiRIMCUFbiaUVC+GCdyFPKJvEgKZ22EfXGv+zBD6SiFDMgaRIA35mMj1m3nbE7jmcG8VqUGNDC/wA+uuatp8C1ro0hkBuY3Dq142CwkT00jeDGf+0WTaiG+7c6kSjymDcmoQpg7gc3YGO8b811loYqVY6BAhg5HiKTIWxg3AiT54W8a0V6RQLCg6iTUAa0xYiQL7qSWIElZJweQNEtKB73VbOFvb8z+tlhsixovTinTNQNZalWWQ78qsVU7Ea+YiNgYwXWz8ioAKlRtnVECUxN/jbSGZYBnR5gnAFbL1SWFHMVFCHmBY3BkkyuptEwYuNzPdxw1WdAWdqrAQ7KRpULEGNCutjsWU8pIBw5lxBUJAaSHGOueix2Z+z1WrRqcmXD02GpdRWsoOxNtPkRNuoBvhblMhnaQBph2F+RH1bbnSjahbqALY1PEuGNU0mPHpHUvxk1Ei4KFXYkxYLzzBgEmBnhl69AMtOoSAdjDKx6WIlCRETY3E9McaDosWtTJqGDPXir8oxqIxqLod2g/hUteBUQfDqIIFQAEGZm7YjQ4chpVlMjmDo4nWL6XDD8QB3WA0lSOxYZTiiVaZp1KZViIZGYAf6dQ1Ipj4S0AqpAEAF5wD7P+Lc+JVVJSSpQ80AXMgtHS4kX06Rhwa3dWUqDQJKzp+y1R6NPUsEg0y1mXVK6DIOxVRzGAJJ74C/+U6iZd1dAKhZfigaNC1mqDVMCypN/xDH05uDmlQSmqsIGltSlKghSNeiSAwVVNjDeGLyATHOZRK1JaIZKheRrFgiKEGpj+QuBq7h7XJj1j6InYdrhI4QvkLUwqNWbY8lJTPNpAUkwRZVj1J7A4nwZ/EbSQzarPAJJW0ABSDpEAwN4AsBI0/EOEvTOxNOimlXZBp0sNb1ArD4qmsAWkLJ3iElXJVXUQpSluKagzpYjmqEfDq5Ym5tAiMcLY0UdSjBtso/4lX1+Fl0qLUsCQDrOmwgBRoUWj8sCCLy3yn2XemA9WkWc8xq19Qpr1k6hDd+a57YP4TTGVpg1DTojtCk+V3A1NteVi1+mEH2jrrXjTmF5ZIpQQB5lllSYnr6WxKSalhoqBRZhW5qkFx238+Hqisx9r0BalSpiuGQqaj6gRaJprMqF6T8umFOQ4IzaQtIswlnaRBUgaVWVIU2Jkz8Qtyma+A8OOt2JELTZgYJB6SIExNp2nH0r7G8Rp1B4aaFqMqour57kQevSdjfYqceyMNCZQb/ocDU9IC+U57JVqBJKsgeVsbEWJW29/aR5YrSmBAOpGI7Tv1AsRI7E9cfV/tnQprSefuyNWkCGJOqxGkwL33uD0FsfMKyvVqR4ZZzMkAhmJJYkxab77QMPpVM4ukYvDtouGU63HQVJqMhBIBA2Kkgr2g7j0ODaKJVUliDGwBCt9Rb0Eqb/AA4rpnSSjHSoMHXDr7FYJHmLeeOLTpMSgJQqTdTqptsJBPMAY6g9LjDCQpmtMov/AAGoyCJ+IxIkCAJgibxuhANhE4PHDyVA1s61LVFBEhyCFqJBhwdu5IPXY7L1ayUAHCZimuxVmDJtsVEKYA3mY7DBOVzlHMeKWgDwyzTY/EotptIJBkjoPMCU1CvoKeCotHe1PGx/CBofZqkHKuraKgQppYSrhgrCSDIBeYMEgb2JxVV4HzOoLFfunm0kANJna0Ms9SFMXwVRz1S9PVJqqV1KQQYg3j4SDzX7mYBJw7yWXL1HVUCNAUeKCOQABDpiSzaSQB0jaZA9o4AKs4Sg/MAIj7j7LDtl1LeGgLLaw3YkmfYKCJ7SeuJ0+LCjIUgPUlGeLInVUHYeW5XtuwzPA6up0pAcxgnWCYMzJEWFyQB67WV5yotNmZir1mNoBbRffcKSb949cOpPlYuKomlqIUKvDiy6qjaQBYs3Np/CqzuB+bboLC4LmiDAEjuZk/XDJ8pXKajzNUDA6yIQW3U7MRBk3gj1wsbhwBvUWfIr/wC7FIvostwhaDgdBINQ03cj8TkKsm8zBi3TnJ3tjQ+IFpEs2orsiMwva7BTAEx8UCbR0GSTiBcqAp0/Cqr8THYaJlr9XMneINsP+GsgEvpOiSd1o0yLEkiXrVJMACd4BUnAAWOnmtXC1crbT11upU6rCGKAkbBA2ldpl2J0W/JBuD1w3+z/AB9irM6pTG4NwCN5FxpCiOvURciQKyF0kggNMKQAz9gbwq7SBZAYuzXW5ig1VF0yVLBZFtSr2HRSxsD1kndQEvbeQtWlUyGNevBfTsvxmkabhpDuF0kmYUwpJDDqKhjYwOlsIOM/aOmcs604L6iIPMerAa7MRpJi4kDZTjNZmuxqs8wNFwNpC1IHsUEfPC/w2CwRy11qSoElSjSpjfUplfQx1OBGbQpjnMbJaDOuqMrBRd5hwr60BLLBI5hOqB+bniYMypw04eWWqqLTLzpiKkhh0KgguoaxLU2ME7dML1ZWRAOWpTWGXddRJCusiykQ0iYBNisaTMjxFr0QPu3fSyDUWk3TQBMwwaUN7N5HD2ABZ9R0CRv6HgePjyV1cVXBJevykrpbUBadBdQ6sRYjUBElJnAY4g4I8WjRKxCnSXVm2YF3Janq3AI03jSRfBWSolR4niVCvKbMV3IAGjSQsuDDG3wwD0uq0U1SQ5kgKdREglTqNS4IuZkHZriAcdzQpW075ilr5vLvIq06aKoLbsKoMCBTUtpm0xMML6jEB1wrh6hFen4zE8ocUiUZehIenUKhQIsxtFgCCVf7BTrKECg6QQAVMgmYgrUIHMZK3HeMHcN4SsCoiCpUUwdbagpHVYVmP+kLG8wMCXqltAuu0eqPzmagoaZqqQwFICatIyZ08xWoBIMmLS0ExGOcOzlSu6sxAFMsnK6imwKrCq0FipqgliJnlAvMMlyoYFqkBqgADLzN4ZMQ7TDFWvKwsXuIgFsjT8asi03ak4XQoYk0lnVESJBRtUXkkzN8Lm6caDomEv8AtFlF10RVRy6gv99qGuLszNYFQ29PShEIq2bCM8VqVn5S6BZjliodwTBcIl5BdojZQTIwT9p8jSamtPKrTD1E1/dgRUCtpdCL6GVgGENDQbtyQtyWaqUvuEZmqAQyMQlNTtzJVGlzptrewBgLtilroF1nOcBIK5mMgjseapmKgEGmBStG4Dw8mZ/CD+uGP2V+z2UqhjVy9Wlp/M8m3qoi8Dp3xyoVVSWSikwCqUid+uthp220sRtHbBOQ4/RCBWJbZdMhSq2jckG1/ToNxPWLgLBFhKdN1Uvrac/2r89wDLEjwkZCEEapMrNiATsBYXg6vLGLr59qWuyCWIneoNJHQMCqmQYO8dQMa7i/G4PiaydEhQZkKNQWJ6odOxIMEeQ+eVsxr1k3Zib7KqzNr9T36fRNFpdJcn/E3sAa1ljyTHOfaN2ChWZjp5iyj4jvF9gbTYkRIwLUSprksVfqQDb5EyPMYEqKybEMGFiBIImOokGQd4Pzxdl6lV2XmuIAJ5jAEAbMbAQBFsUhrW6BZGdz7GSjsu1b4dQMfDyf1QYbZPhiH/MXmNzCBY8iZAvvLT0tOK8nlWn7xmRIJ0mQp7BQ0GfOI39MV5guag0giAOZiSSBfYAat94OEOcXEgLTosawBxEp/kczlaQhmRu3IimehkKG9462x7iPB6dRtSGmD+KVlSTsAVE/6goO/lNdDOAv4pRADA1PTBYtYddRJEbKAO8YcZrNmrKUwoUWY6VUCdxtMnsD1uReJiTK+gaGvpwQI4BZjhGW0gNUdGUmpSCOGMSkFwRsF1WGxj5aXhlAQwbmZwuuA2rlkQpBjSV3i/SREYNapTXLVqLoGdBqFQ8sMBdASROn8207CBi/gmYZdBphapqABStiwaQZiRMgiR1t2wD3OMErtGm2m0ge6zHEeHBKnJLAX/EsE32tcTG53Fr3z+a4eAHqTTVgJOpyoEEAJTUDUzXvfv2Jxr+LZV1dw4YxsOqk7g3kEA/Ux8Vs1xiovhWNTUsyvh6SqyI5iSxEzt5WGGUHXhQfEGNDZ2SWhXViAaLm9yFkgHeA2ok9bn+uO5uhqcn9lqrJuoEKD1AGiQJmAZIESSb4pzdZWUMarlxbSwDgi/wsDtPQgb4Bas35z82xpQvly5McnmPDRjvVcXP5E9ehbaOx84w14PnEUa6hL6eYC+inHlsxEje0kTOzZYVC0L3M+ZP9/rhk7FitNPhUgFvwk3/2qJPnzMd7c0ujovIMD+rTrnnr6qzyFPKizud7neFB1N3LDqVhrnh4GXkwDpJYiLWiAPIkLP8AH3xmKfEIKRZEQlb30g/EfNn5vOB0Iw9y2Rq5yi9WowpUKYWo7EE8izpVR1JJb5rvgy9sGVpU8RkaSdT1KFzoUZdDJkVKanzZQNX1Z/lizO5nSlCsJLcx0zYyV8RT31KT8vkvz2cDIwtCsTAtDaJHrcE+2LqmaBp5bUbB0nvpILN/tafcYWbJ76oIMHYe6JrU1pVREssGkV6lS1o81Jjyg98UNXVswFZphQC9KZqhYFMiIPi3CkjeSbSThdlOJoKv3o1aqgIUyFAZiGgqQZWSYNsdyoqL4dNKw0anBa2gXVrMe8ISPboRgnO2UTndo6Bv6Hq603DkQ03NPLVLGA2kloBF7ACTMlCYFrmRBlTIoAWJrKzwut/DLkm50g/BtFovIJbqtNZKaBQS/NZjGhRFzMjTIcDR3UyZkL2pk1q1abRUAFOS7Md1UQNEkE8tgrbXMDCzEWVeUX4DfrzVzUtIK0lJV1kln5vDVjqZoaDzDyjQL7Ye8HE0QVrMBGnVpBOmw0gxB7fFAibxyp81Wdqgo0vEpqACwki5HKHZhPKpHMRpAEDqzanh3BJprpgqkEtY1CX67QYBmJ1W3uMLy3sNVbhXMDZHH0U6dfxdOmWppUEaReQsiIBIhRsY1MduacdqZEpRerqFRWqksR8N/wAIOoEkTpjrAjpg7JZIUqqhvhVtOkDlZwL7nmOpF9lEb4X1KxNIl9JXkVFYeIApAMQepfdlj8OowZHMpm6aXHPDPlt7+6wX2g4Aqsz83hAFtCQHYFlUmI0kFoaQIIgRtgLhdLSoPihgynSIAqPTFokuCpWD8JaI6gY0Qzo8WRBqUvhgEF9JIq04mzwdSkTMICJk4UcYp0qDKFQeHVZmXXdadRSFYofymxBF40iYuGMcCsjHNa2obW19URmzynxEarTImm1Sk5ZReRrNOpsSeUiAVOmzTjN8S4XqUPRIakAQWSDDHUQrpY02MbmxA1CwgM63iVF+710KysQy06jRqEg2JkGLi7apMQRzZzNcWzCVDqdhUWVLfiYdQxjmHk04eQIWfULdf5+lS1cksznTzao0Agkm9ie14vsPXAhpgzpPLPWx9SL4ktIzJFpjbl7xba2OGj2IOA0QQXXN/dEZekLkiSOkm9v77YMpcQZ0VQDyzPNpUjoAohRHa5MnAJ1M2pRzTsotfoANvTF1BTJkFRu1reVvM9T8sCngC0f1OctW0r8QQH8sfrqE94ufLBCUTaooZdgHPKxbyJsB2Mz64B4RxJtQ0wsHciQI7iL+hkeWD2rqb3e5uTJZj0HrYfrIGJnNgrQY8OatDwnhaOr1qjqKiKDTSTLsSBq2MgCT5wLxgZQyNopy4m4WAQd2ItGmBM+WxIMLf8YenTIWBLczDuQ2nT+6AsX+K3TfnDM5UorU1HVI0L1J1QTp6iF7dxhREKhlQgyLLmaz9R3d1RGLCB94Ha8IBMausb3wdwnP1aNw48RA7qZ5bBWhL3uNzbaJ3KvOgJTeANbMEcwAaS3kHrqkXPQW624mYBy+pRF1po03AQBmt1lhM+WOlllxtYgwCmVTjj11++aTqu0SDM/EDa0Hm6TcEYzmYzFRDdCoDlBUWblYJW53gjlEET1wTUUFTfTJDAjpv/2tqB9J74ozVHxKRmBUWZXuUFyvsZi4GkxAYDD6LIKkxlZzhYqrPBFI8MqQ4DaHA0TAmGmRzTYxAgScCNnU/HTeQALOIECABqpsYiNycdyb+JYi6iZmGSLyCdwOqnbcR0rY1DcFSO40ifP17zeZnFSyid0NQpiCSY6DuZ/4/p1wSXgKv4YJgG/N3PciPaMRq1dxtYADqB1nttf1jvgrh2QNSoFa0XjqT6degjCnOi5VNKgXvDKep95VtOXqMCslyEOkRpmAii1haB5Y0XG+I+BlqeVEtKK9SWmXKhVA7INTEDe04ecL+zNJUAb8J8Q6hzaiDM/wi4aN5jqMZvN/Z8M5OqNRkX6COm8AAgd4HfETqrS4ToFqf8ZVa2fpySCpWLAkH42PkLCJj1b64Y5vNqKLRBiomk7GEGlfoCPbFHGOG+GBpEKACD5lZ9thPn9FPiSTA2A/2jf9TilsVACFm1WPonI7XTyTkqGrhFNQNTqhUaf8uHY2Q3IgFjtDdR1jkcxS0Kq6jXcsRMMlOeqiQASBckGIneAOPUDaXohyruNRdQxWsSzIoJs46yRfUQR3KXIKvhjwiXRlBCgksWBLaxBiCRChfhABEmcHoF6m3vTr0PsnXCOGVCFX/MNRrKGnWRp0wWFryYEzq2AmWD58suiklM0yTJLka2OnmZtUudrJBluePhwm/aEIOgJazhZZZBLfFZAqpygL+UiYJJPylPUylSvghZ7F3ffQAIB3CgAEilyxInouLrTOgGy0WUNJCbhlFryVYjfw7FhqO7TOkXmUI2/2UA1M+qA1l1d+ysYJAg9BHQY+a5TiOvVzLpBQC8EKoYKLAXNp02lu0atTR4qUhRpVTYjQIfTu2kEMYkDaJt5DzIY6ZXW0yWEbn2W0rUqNMEFpI+8gb9TaO8G3XGL43SZaj8jlToNiQRcAS0HTAkyN4EAWJ01ZU0BqcqYGpfynyteB+g23xj/tPxEfe67eHTWxp02GnWEbTqMdTKMQT74Ou3MyTsgovcwyD4yqcxkQSHALPoSoCgl9USYK0zcMtgIHSNsZnOU6beIoUDxJenSdZUV1MQJuocHQV7+GTawYcSz6qlIORE+HywNJ5WWVKt+bbVaIgi5XZVtdNSY8SnzmRK6SxLEAWidLAQLbQVAZLQRdT1XOqEAxb24+R2SbOV2K06yg6bI350K8qybXAETYnQSTBGAPtATUWm7INbcuoW1DpK7AgQLQIAsMadEDM6RpDgOs3ENysB5REqZA0yNryzfDgaeVMQRmQpnpzT+hGFVsVlIG36T6eBmn3urrG8SSKrrCnTKgFRBBLQdS3J5puZsBsIwNQpqsmdBBi9zB3jtF7z2GH9ThQNOpmG/HmWj+FdTt87DCahkCwJYjqYMgQPi27b9LA47TqgiJ0slVKBFwL3PXXkg3m3h2A6jfzJP9gYbnh1V8uCplZOpY0sWF4Y/igLIHSWiOo/D+E1G50FxedUbXJnvHT+cS4es6D/8AXWCyJgK1iCREpBhgYiG7GMWMa11zspwwgQ7faUoGQZkSpp0AqxkfiK6pmLgzA9x3GLP23ToJSAAVRZ3JNzE27fp3xe2fai8gQU1SrAFQzQGsZHW3lB88Spp4uqoVltOlCwOkAf5j235zCi45vQYHK12i8czLA94qOazyimtIHVUJLMy9X02HaBJAiLk+QxzjmbZVpqpjRMEG8izsO0tIBHRB2wuWiUqqQmqDIE/F9bX64r4i2upIghbAAjYb7RuST74UKYBlefVeQWpgtSMoCRzl5t5ghJ7fCx+XfBGWcrlwdJgDtMSpWT2kq3zGAmpO9AGARqLN2FlUG1zdrDy9cEOSaKiT2PaCV0/LxD9cEWg2QtqOb3jwUqdYPSRgPxEnrtpDW6g9vPAWZzAMlTdXbSIgaViDBJuF6HopE4r4fX0WnoT/ALRPzmfVRgYrNXQSF1OLkwFvBJ7C8+UYYAGhSvqF+qHZ7zGx26HEGaSbR5dsFcQpDWxpg+HPLNyFtv8AOMCssY8LpREWVoIgdyZP8v6/LGp+zSadLl9Im/c+/QEzJ8iLzhHk8k1WslNF+hMDqT3v/QdMOOIZ9aKlKJkoeZ5HxRspHUbFh56bYlrEu7o1WhhKgpv16/a2PEOMUmDoWc1SBYgQJMEOTsYMxvO+AaNamsu2pjpYiCovpMHtAtt3ERvjANnCDA3Mbd9/6YlUz72gkdAJ9v1nCDhSd1tn4vTIIhNOMZqVFztA72AG0CPMA+uEM6WB67kf35frizMVyzcxteOxgRb5DEQBrJmQPr5YspsyNhYWKqdq/MEVwvNFIIUM5YAAgwLrJswkn4YIjmJ3jDipx7wKMAAvWDhjpIC0/ghb9Sura3L1kBLkC6utQHTpKlT3IIiLEWIBva3XDRcwtYhqg1uArFb6qjcqpTUweUAhmEjcxsDjpF1ynmawmYPXX8V9qNMU2J1uAziDyqBISAwBDGDIMwB3jDXM0ivhrolN4lbMbkH4oIEAC8wptGnCT9oVXbWSWJBqzys7HoJ6F22tC05vi2sCq1I52UCXpnUAWhQRYQGbsPyjscCFbSeBrsn9OoDUp0UJ0qQ5MWheWqXDKJ2bvc9TIGmGYFIAqnMeVLagCSepAIMzeB8LDrbLfZxxSCio0lF1t6fEgsfwkmoQfyqOpx3OZ5ap18wR0IBkCDpUtMrc8yra8BTNzLuzaRfUqvORHE+gWpr/AGkHiUhqgVeZvxRqaOYAjYkAgxa97SDx2t4y1dJuVAeCLqCSTcr+EsDtcKd4Upg2qo0VLhOYAkrLCpUBBWQAsqoAknSTA2ws+0Gdb9pcsAA1AN72cfIwvmB1wAEyCV2oGtp5tphW1c2oVUIgeIXlrkKQJDgDoROoC03HQH/szBzAM0tMQbtRMg9bxq1KRbmtEAAKjnQ9d1IWCzhZMbjl0t0+owxy+aajUQVFbRFjEFRGmLGNLADY6T5GDias4iR11omUqbfn6CJpUxqhjIUghujUqosw9GgHtqOCONHRRBO616L/APUNJ/3UjijOjVRYoP8ALU32Oh7i24AaD5GI5Wwv+0vGBUyNNx8ThZ/iRh/NiffGVDnvE7268blWVHAMN9LqjNvOXydFdyjVG/1Ef+04qr5QaadEG7ANWPYTYASZJMbRMLaxxfToFqoQbogBP5VVAB7ks307YZZZKVMk/E3Q7sZgekTsfa+OuqZNPHzK6ynm1008ln+I5RjUAKkaSAE0jlX94yL2nofQAYN4xkAlPxAXOro5+OwFnEgiOkmRuTbFmcrGmxYorsfwQrBR11swIm95j3xZ/iVJaTCooGvdLwSJI0lU0Bu0Dr53upVSWCChFClLs+vsfHrgs5UbxWVa1MqwANQwP8sKAp+IbhgZJAPL0F7VonwadBfiqjxGhQCFB5NTE8oF2AFoYbk2ZcQyNOpKLppu2mFuzAn8PwEiYHoB5xgzgmWotT1aQgRjqLyqbgrJgSCTIXUIIkSCYf2oyyLclnnC5Kh7Ugzv7jx581meJ5RqTaCKiVGA+IrpI6EkgReTMxbrvirI/ZdjzPUpAQzASzalSNfMiMogSTeQBMbTt84vgkB6RqFwW0svi0KgOxQ62Ydbyx9LgY/LZylXJQpSyyASSNZjm5iu5usAqxIsCIsMGyoXArMxVENcC2I2ggnz/qJy3DKLLTWrUZF8Q06rKUbw3aQHMTqpiGB2mBpY4GbTVpOwY+KNTMGJhgoBlbWMtsTfRM7DEM7SqVvDYMxogrSNYqW0tAOltGosB+GLEbAXAnxXJ5qoitUQlQAlIosqx5ZCx5AkgWViQQCTDJjdSCTYJbxXhwpimVcP4iByAIKFhGk3N7H6bbCrO0CGcVZDqdJhdiFIgixFwBJ/e3jB+R4iuXLrTZS3iU3WoaRLEpsASToAY6tjqKr0GJijTqVgtVGWqzaPBSmy6SvKNRhnLTqJARiSAJEkApKTpqllEsKRaZB5YkxAiZGxHOIvIOO0+HJH3lYU3khkam5ZSCReF3xCrk/Dloq6DPhOU0aoYCeot1AJg2nAbuSSSSSTJJ3JwQXpsFqTW/Y6IUH/AOpriXb/APDTiyjsxFzGwtjPPUBETE3P/pH998eZzUYs7efn/c298RShe+wgn+nr0wtjcuuqK8SpUrCeov7/AIfqZ9sRWgSAen6D+zgjKoL69226dN/S/wCuGX7JLKiAksYAIiYMR6Wb5Y458FU06ReO8ly0Ii4MdIgjr88WCNQtcSwJ7f8Ak4Zfs0isYsnKkbSJLG3QKpPyxXw3LKUqpcsUEN5agzG/koFu/ngJ4qgMiw6hC1aN1VTbmbtA1eXp9cOaqgUlViVGosqj4mLGDBGxsq+gO+Bqbr4shQBTpwOskEEf7pnDmm1IS5YfclCvcrpTQPq7HryjCydE9jRc+X0SZ6iU6gqXcKF0gtYyrK8qDNiBaw0r1BE05PMFaRlgFqS4mmTLCRp1H4iIAA5lAqMTBnBOayK6pIIimgIO5bSBA8rXPrjhouoptYBnhRPJyaZJ7mGN/M4PODZL7Jwdm6upZjPM1P7xoVG0VdKgNzEGOxJII78jHacU0KmlCYnUqiVI5VB8R9QAknmQTbteLL82ilGbXMkEiL6pYLPmVDMY7j2GVm0aG2DTcnltzWmLwJtPKMNjmkf6HEkQtHT4uAoq73YlIiPhAKwAtxKxeIbYMBhe/GA7gQulSVGpNR0EyASSdjN/PfbE61VBk3gfiQA95D7e4+mFNKiFprULEamYQPIL2M9cA24kpz8RUJyjTU/UfdailQp1GnTpLQZUsBFwPiLCwHYYbZWtXo8mhqlObHTqAHnExbsBhXwWpTKw1V4IEQTPxR1Pfyw+rcIJWUasdI3Y6Zv3IvbyxlYipBh3r+VvYdsskeNkFU4nofUqldMyt4hrEr1W3QgqbW2wzy/2c/akocuhBUBcdOZkLQOgYhmA2Gq2KeAeKtQvDqo6NUZQ52seu/5ffH0r7O8KaDTBkFde+15A7EgmJGFgkuDW6oaxDAXOXzSlw002zOZdDUDVWAUTpXmYgHudoFxDCewilZtPiOnmJaAzfwrLtHc/0GNX9rsitNFo3AJ1lh3nY27zIHrIxluJVFWPGCaLaCpN/YH++uFuMmDqm0SMsg2Qb+NVOrRVttopaUW3T/gfXEsyXp0tT1Wpt01uXYC57WknYTuZ09as5xoqvKvL6Wj5D9cZriPEVcyYntLD6XH1xTRY921kFbEMoiZunFCv4qnQoJIINRhpJjTYD8O427x3lhwzh5SnUrqrUg7wH01DU0kwoDaodWmCIMwLbY79mKrkU1oUwWvLaQxVACTJaVUsxnvbD96dYBQ9SagUA+GaadAWnkJMAi2mCe/RuYgkbIasODTYuGkayY24cyfJLc9wCpVKmjVhgdao9EU3KbEryklbblQLiQBjtHhrKop1X1oDzZat4dVqFoWrS0HSVkzpKoGFoblOHGVyRdeaq5BJ1AmKeo3EWULUBvKKjDqpEnBlPhr1gVarJWYBPOGsQ1NRDLOknw+U6iQYMHDmvMQ1Rvw4e81Hm6zIzNBstVy61ChcHkqaoosHWVQrIKqZKiJAJvzuAv47Tanw3L0ioFcVqyBqZIOlWXm5Y1aixWTMjzxrW4LRqVFLSKgJUljPikCSrG1yNJDgC0iLTjvEOEO9H7phDVCQAoEAK7KbWEgKNgbgxJOCaeJXn4ZukLDcW4T4udqPRoasvTanlVCnSRU0aEKkm7a0LE+sxM4X8TyC0m003FWnSKmvmaMqQakqygk3WBAgR7HGx4tSqUAoy6uVZfBYoSZeNJC8x0s5BURssxuQOpl1ytMeMC9WqCirRRWCgLMaSOYgjVtDSLlSSW5yFDUwQcDeDzWQWm1TxgmbqrTczSFRtPirAHOzsoIUcpmQIMTsc5meFVUYqyGRHw8ykESCGWVYEEEEEjG1HCsy1IjNZKmUVtVqqUKqBo2TXIsRpBWByiIgYR0/swCOXO5dRJtUfw3EH8SG6nyw4OhYpBYYKzeCqLHTtIEfO/8AU4GC4c0cyUVqem+gD0J5i3/QxHy7YJydSF5RnxCmWGkLTBPWZa367dlxFqjNNVTGg6dr8xY/PmYz6Yoap4hBmFCL8XXQtzv1JIA8xi6pqSkFBgEyQNvhETbe5+WEGy0h3rleyVcgtC/GCsTbmgfM7Tg/h3C6j3JJViJ0EEx2JE6d9micB5AhU1W1a1tEiIY7TjefZyiCq6aekweXUQOwgHmB6glSPXCHkjRX4Si2oe8s3kuBiCRLK7FTFuUc31BHpfA9bL2YhYkmoewgsFX1g4+iU8nyG3xW1RAIItyjYzP0juU/FuFhV0w2iwuIMWYxPU9YE9trpDzKqqYdsd3ZYqrXmoWPMVUHynSI9IMfInE0yL1NI1Soc6RsLlbz5ySBPSMD5oMNbFTc6durAxv1hTj2bzN2KcoGnwz/AAkR6W1G/fFQWW48Qg81kguZKbBHneRAvN97fPA/7Pq0hZJqvo+Wkm/q364c0SpqozRULczCZm6ufQcpXvfHKORDaFDBHTXUZiDeSAfRQt+5sOuDNQC6V/nc4xFiR6/pBZ2orUHCiB46qB+6FeI9ZOBKdIpTVnQwtW89YF1HkIv6jDp6gOsKFinVNQtF4A0pHzEDuZ2GB62Xaoo0vOqzk7ICxJ+ZE97euBFUAQntwZJcRciwHh+/3ZD8Nd9U0dKoukFidPS5k3uQTHntjfcIz6sALu22ogxJ2hYv7x/PGFHD6tWrpkpSUxzGAkKBB8yIHvhh9m+NeGAgJLvJZiTAgE2AuT0nzPc4jxdLtWyNetSrsE803ZHTv4E8hwv1ot2Tz3JKqRK9Sx79I9I7Ya5b7a+AM00n7lVggbapj6x/dhmm4lT8SjQWGqEiw2Dt1aJ2B+ZHbA3FMypTilMdEBn+F6SAD3Y/LGbh6bw8dbhWYlzHMM3T3j1YV2qUqhAamVYGx5HFmE9mOkiZ6gxYZ9uHHLsadca6TmzG49xb2NjvcXGLqvG6ZbJ1av8Al5nLeFVP5WRipPzP6YR5v7QsBUyeYE6CVV9x5EjsRBt5EXGHNo1CY64EjwOySMQxrR9OXh5rvFiMtzUjqQ7KTqH+l5nr8JuO3XGezHEKdUhgg1C8Eb+6xI9QD54FzFeoAdwjGINwY+hPmMFcEyGpwIHmW+ET3i58lFzjVZTFNuY68VlVazq9Ts2i3A9ea1fBci4K/tVequuy0KeqL9CEU01/gsd5jbGtyyUl5VK09cgIz6goHRqbqoPmZ1e1sLMhxNAgXw6rkq0m9KnGxvMkGCsyABMAb4ccOz6stqRBMgGm1UgDb8BKqIO5A298TlxeVoUaXYtgada+qKyysJ1qpHUMp0st/gYQZ35ZaLTOJ5jMoGlRphRI3YgbXBOqGAII2K3IgDFdKiLlGgHq7DS3cbBzcGbG/wBZDUGggsdV7TB7ggSnYg+hmMA98KptOTMqzS5DKqzri+nSIJtuCQyNKj27SS6J1AAEzDLM8oELze1NSIBsSInY15eioZQ1leFZliSCBaIEAsQ1yRIHkBbRWLkj7wkSFkaSreI3RSJVPS1xOBhzihdEW8lRWXXNhFNievK0qNTRfYaQvdjaAcKs5kWohnol9cwW8I63YgRzFm0rqCREGKTNcEanWerujvzHwyPEOkELzfeCxg6ggtJgXM2jCzMM7aVpVCkU7LtW5mlSAagBJBCkswA2WRbB0qhaSCkvph7Rw65JEvCqzohrZgUakypHINbSCroi6OYxyFbjVe5A+fVODopIqFtYJDaWpFZ8iagMe2PqWdyaOgSpmHeoXdebTSqX0t4epkcTYMpssiAb4xi8Jqiy5ylpFgKqIKgAtDAqxBG0ajtbF7HALFxVB7yMjST9lj+H0CVkxpLgHuYBYj5fywUrQ+pzc6wx/wC6ItsCJ25sCZGiWEhjKksF8wBf+fopxZSzJDMGFwjIB2Ym8+0j2w5yjpmAFLT4kQLBeY9ySTHyt7HF+bpOzaXMaSehsbT72xzLgqgIMAPI8yBufT+fTFlNwzyx5RJJ7m5t6m2FE3sq2NtdXimqlADM2v3t/MkR5Y+i8FohUCkk223E7wBIEjyFsfMqNaHDC5EAd8bfg/FYJDATMRNpnsIsL9enTElYbrXwT2tmVu6XEH8A0UTUCZJiSDfrEblZ9W3xn+Ln7uFESOkbzB06jpMnpIInrg/hX2oNFXgKVIgrAiN7dzAMnvtYYScVzygktJVpnSTt0Omel9to9ypxkDdVZS0OtAKymfBVFA2Z3a/7qgXIkCNRwqqQtJCBJIYE9QCT5WMDfzOD8+QWlHV1W9zsSBuCLiQBEm4E73CyqtYzyiQZsS7KSxPSwBv5DFTdFmOaZ7u/6+/4RtDJFRSKAB6ig6z+FbkKB0JsPQHzxLiPDhUlhZNQBqExIHLAHX4Sx374rydAtU01DpCkMAPwyZiO5ECDcW7YKzquyqB8IBheie5O/N7SMJc4gzK0qNEOYG5LdT976pflKeikdPOC1ww8iBJ6wDNurDFuWrO2tnAgc4tCStlEbR0gYNOYAplQs6CZ7CY29Y+QwJXtTZTzaLSLjVqMAeUFzbqZwGcu1VLsMKMAGYB8F5ZrEswuxLOehZoAgdgYJ9fTHP2lQwqKAragAwjlGljt3Jt/pOJsAWdknQoIWwPMykC3Tb23wLSok0oiSKiqekrBIk9IjfpOOiCk1SWZYF+PhpHr7q7hOYelVapTuzK1juCsMSfe/ti45o+BVk89RdBtc6XpuJPX4Tv2xWw1BmUQWfYTqiJ9Yv8AXDTKICyawQxbVEQpZtPfYARO/tgXOAOY9Qm08MHS0aX6+6SpQqVUWgfwFioMRzaZuTAFpnFBydRzBHMqwWJtoAIAJNvIH0GNbl8modm1IGsJE29yxnzMH2walOdjpIIgyzT6gtETBgKRa03GA/0hqafhzTcz+uuCwR4bVgi5p0jLdVDbHaR1F/6jB3DKwpEFiBJbQx+GSILxBLadgI7xfbWPwhYJKnnN4VYImLbaTB37x6kbOcICsp0AKF03Vl0X6HmvuNXcmYMYIYkPF0n/AABh7jr/AF0/XWyNy/hJRUMgbXzTWuzHoWuI2OmmDPUlhbGm4eEKcxcW1FWVZAG33dNBoU7xyz32xkcqRRJeA9YzpliVopAmCLljYWP4lE3IxreFo5RTV+EAEILDuvKLRfaADvMRjzSkPZDjIRFRZIOtI3BZGVgLRsST6AEbbRiJVWAUBGA7Dc+hVSJ8j+mI0sw1RzDFAB0OsjsJJB1Enrc3tAwaM0WJXV8NyWYNHQkkCLXgA7mwwp5RSW9aeisfJhUZ3gkiDGoHV3YQoOkeW8CbXozLPqIVJsF0C4IIZjubiUYztc3EYIyFRQ06QALpyhRIIif3ZMsfUAXjHM/nkdZFNF0A6lCyTqVgJm8gA2BtN5jBAh2hjrikguzQRPt9PRL3rIKjAGkSWaA+otUgMR8SwR036yCdmXnLhap5KTMzfd21Cqv4ZMWIEgxoA3gbn2cJAp1qYJdWEoI5hp5irW7DcA8/XHczFRENmZQWU1IBKCNV1UElFUG6GBMwbEgc1wFQ4ZYg8j4rvEMsXSmGUhQtqZ1LK9U01EIkE6Q6MPwiBuEGcFJXIXMikLHQwcMJAJkaTEkzud8aXOOrUgzqkAMwcGEYi6kFW06TBWLggQxERjNcQ45Wp1GQUXbTAkPUAsB+Vo+VsUHQSoHVHU7tbJ0tw9bL5flqjUTrAuRCz+8AZj+E/UYrkgT+Y7/31xFdTmLnc/IX+g+QxfnakhFEaQLeZO5PrHyAxolfNtNleHZ9tlUW6KAAJ9Sb+px5HsFHe5Pt/ZwN+0aVhT8QE/Of6fLF9GnZRNzv6k/0v74WQq2PkwERmKmkwnex998ENmypi8tHy6e5sffAXEKkOVUyFJUHyBN/ffHhmhqQkSVF+0gQo9LL9cBllO7SCVqsvxcCo6rcKjR2kIRP8/fCw8Q1/ESFXmnqII287x7jC7hFQ66p7Un+qkfzxLL110PqmBItudVwPdlHoFOFdkAVSMQS0E8/RepJrJbYRH8R6nsALmekd8dp1Ap3MMX0/op9d8BvWOgKDsL+pm3pf6nBFCitNlNQgmSNPSxiT3vNvLzwyISZzQG2i5O238TxcirNSRTBVeYz+KTdj/ERt2PlgqtmGKjSYVCSrWmeUi3y77+WBspl6ahFRuYiGbe539+keuLaraNUXADaVmyySJPnafWMQEyvqaTQGgGJ5bW08ghHQhJLfFsJuTMSewF8cp0lZWCkyCCJPxdPbv8APEq1OCzNBgQB5kQI9I+gx4MtMgj4lEmdpg/1HyOObWRkEOl+mnXqiMqFRdbyQAbTGpgDA9AYHzwtybBl0limttU/muFHy1NOJPUZgwVTpYEj0B1Mfp9TiGjU9NQRZIBOw3M/qbeWDa2JlSV6vaEQLCLcSevNN8rkn0swOkkRvfcSPSB9MOEJJHKCYvswLAkA2HYmxidzNpX5FaigiS0lbkbgbLfYEEGI29sHikwIVwbGDcyWWRJABtsJ6xvviOq4rVoNAEb/AF/Sb5WkLXg9R0B+UG+8j54Pp5G1xt9f7vvgfJLYANP9ix6dMaPheU18u8kQDE+XURjGrPdMBS4it2d0pbJKREAg7n5bxO3f6YBzGV07N+8ZMyexix79DPvj6EPs9FNp5Y7f35fPGV4jlQDeI87RNu179MeBqUiA7f8Aikw2NbVcQFlk4cNQZqXKo20gkk6p2uBIHL/Ik4c8Gzpa7xpaTckLEwWcDcydIEx0hiTCuukMoVbXYc0hrRF7sJFthuO8VLnwGVJAAgmLjYedlUbWvJJvGNik8wCra9LOJC1lesamlKYOkDl5Qoud4+FSQCZgkAA+WB6h0jTPJaSLBu0d+5Y9o6QIZPiQKaZ0qTzEm94gMe4gco7KOjFb2cO1hpgalX8gKiCw9I5egVvzTh5bmuswEsMbKijn2JYrIGg+dgrf0aI6xiujxHTS8UiQWqWmLwyrfc/845mUPgnR/wDckKDYhFDsk+f3bT/F6HEW4bOimBK6KbMsb84Vp7RqLf8AjCm0k01GaRy662VHEyPDcLAVXB1DdQ9KZgnljSNt/Mgg+rtWpMKvKS0M62gkrJB6ak8N2VxuFHXaOTy/M8mzU6Ct6qDLd7BGBHUEjzwVRdqC06TnXpBUg9oaFJG+60/dhs8CkAC6S58xF9fYFCcWzlJRsw1p4lJiSEgrramSd7gEK14qC4Jv8lznF6i1HVXbSGYLO8AmPpjUfbLjKFKVCkW+JGQybUzrCgyd1BAntb8IxiM3Q0OykyQd8W0Wg/N1zWRjalSkSaZIvBIMeA+gleyVQgkAxqBBPWOoHrt74sTMLJtJ0aRPcwCT7SB7dsDU6hUyN4I+Yj9ME06BVQ0SXBA8ibfof9wxUsZsqFUWQRFpPnJJ/SMdoydR6KJPpt+p+uLEpA+JJkjr0tuf0UfxYpFYqjKPxxPoL/rf2GOapgOW65Te5JwVokin1Ekn1AJ/6QDgXwoWfOI9N8TDKtSRzAfUx+mr6Y9C8HEWKP4NGmszWXTpn+Ig/wDarHFTZnV4oVYVjO3wiYH6j6jqcc4ehZHXoEZ/cACf774HIhVCzzDUfYn9AP7jAxcp5e4MaPH1/qOoUCfFCj4bBuiwwkzijIZIOxLtpAi56k7e0X+XfEkzDVB4aDSkSRuT/UkxbzGL6WU1HVVOlaZCEA3J0k6R52C/LA7FOAByGJ11sP4NeeicNklVQFaF1i/WDdR6hOY9iwGIPXLsURSELD+IjVAHqTJ9sLc1xHQgQc1mvf4msT8pA9MFJUCupZixKEkC3NcR+o9QcRuZF1uUsW1zhSaYECT1w5aq4p1YEsxIUTIJNhHkO/mO2BczQZTDbg38t597frglaDs9yAy3J6IBt9ZPtgZXqH/Uxb1OkX9Apn3wLeKfVP8A5g68JPn6e2qvbOnxm08qqGKjsp6e4tjmRpqax1sLU5HqwBHToGkjywDWzGok7com3xSCZ+cD5YPo0Uary/CtLVP5mgBh6xOCLco8lPTf2tWReCPMbfSE4ytYaKZBm++z+ZY+ZJi9owfSffYEtvAIN+nU9drX87LMigXTy82mTf8AFbt0AmOmGeQewkAE7RaZg79gY3tvjPrBfSUYyCy0WVYW1GY6HuCR1GNLwbMhWBMKOxgn5dMYrh2dBWbgg2J94/sbRh1lc0AAJknqd/8Agf32xi1mEOlQ4qhnBC+orxSno3tjD8feWOk277bxH9+ePZbODSCTJm4NpETvHW+FHFM0GaRMAdTJjpPeNvbB1sTUxGXOBbgsfBYLsqpiUqzz3iSbGVIg+fv5iem+M5nqjKwUSRIDNYSCQRPXoJ9IwyzVWTsT1UXF/cd+WZ6eQGMtxBpBkxMc3VQCSw7zIi+NTCsX0VU9nT665Jm3FAmsKQ7O8CRKhADq9ZESe2Gj8dK0nC81WqwSSbybkt6BvT7w9oxnPEp00XrCiDuGsTHoeY+eBuDcYYioXHIEaItJEH33A9IxeGkAkDRZlRzC5rXuu6TbYC+q3Y4wDSrOGjQnhIezPykjvFNKlX/WcE8K42Kih50M4Dx1CmuxE9PhZST74+e0eIHwdLTcgt2JqiPbSlh5se2OJxY+GLAeI6ou55Vt8vhEeWDy6iFK00z3idb+Wnv6la7hfFqcEMSUIqMzDqjPWEx7hvLCHPfbF6lF3VuYVFfvC6gY92RG9sJMnnx4box5VQqP3rlhf/T9ThTlnPhVVERysfYx+rfTDRTkkniFI/EtptZkvLHeIIH5H0XK9YNTXq4Jk+VtPyvhjU4I1Ul0ZdLXGo3wtoD7qp5aT7yRHyJPtizMZWrTYrzW7TEG4j2OKDazTCzKbgRmqsLgQNLXEgcdYKBwVlM0BAb4Znve8fKZ88DAY5hyzAYTPM8PgAi0qXI7dQPkV/6sUZmiaNRQRdYJB77x/L54jRzzBp3kix2MEGPQkD5Yjnc0arlm3P8Af6398chMLgRZcqTpBJ3JMfKT7n9MSpAMsbQGYn2ED5gf9WCK9OmjMobVbfpsTA94+uAVQnHlw2KN4dWK+JF5pEfMjAwrsbDtp9t8FZGoER2/FAjt8S/8H2xUKekoVIlhHuQAf+6J8jjg1KY/5W9bo6hQNMkp1QrM7EBNZHuxUfPAebzPiPC2UuSPVjufaPliipXNwGsCY8wd/ninVj2XdcNYxl24Jua1JQkX06jfqRtbzMW7DBmXGnmYi7KQYmwBIgd2M/InrhNSzK6QpEW0z2lpJ+VsNc1XChVptKvCz1UjlJHqD+uJntOi2cNUaZqGLRYbEiIjlAE7TrdQzfGC66VtqEue/QCff5scXZaqalOq2oSKYRB13UE+VlPspwsfLfHB5UMCPxEsY+gJ9sTp8SIceGsAiCveJ6nyx00xHdCBuLd2pfiHWIiB5ieFjfxumHAaUqdYnVIQnoFEmPlGLeHcTBbVsoBkbEczED1Mj5eWFAz1Sk696YYL5TN/O5nFKZV2YLcayPS9wfkZwLqOaSTY9e0I6ePNMMZTaSQYNrkkDfxkeHNOuD8SWn8WpiBAvvM7dxCiPM40FNBaemowDEm4A7xc+1rYxdOufFLJylQ0T0Cg2v1gfPDThfGDqVbCAoLG+o2t5TJ3wmvQJ7zVo/DfibB/01TvAOk8L8/txK1CVDsSLSukGeYXYjt0Xz6YMXipJIHUwCNoHb+WM0vFNNPbm38yNz7X98MadYg/ECwJIXebEn9QIxm1KE6hfRsqMfv0VqctxaNSqSJET3mxHkThbmuIa51EgqJ+f03PlgYUqiJLoUn4dW+obyCZEMFBnyFpwjr8ZKXGkgWZR3v/ACj126YVTw14CAuo0h2h6jVF8QzQK7sASQpsLxsfU4xuezoYsRIJOxv0uZ6E9R54I4nxMtBswYTHa0dNjOFzOTLNcmwJ9v5frjcw1DIJK+S+LfEBXORmg/HX3R6V2amdXfSo6lrDbsq28tWC69PTRamhkIDqPcSCfmRHomEIrG1zYyPXF2WzMSCTDWb0kE+9sOdT4KGljWwWuFyImetTHkE0y3GR4Xh6SzE26kkWX6k43ma/+GtReGmoDTRlUs/xM1MICYYlVZZYEaQrS0X2j541SmtWlYcpDv1G4bTexgQPO+Nr9mfttUKZmlWfUpotU8y5gkk7tCkxOxJwl/dGYDmixD6z2/OJb3QBva89agrEZmpoFam1PQxcQl+WP6C3+rHMxlGpiqgusg6u4Vith/F+mLM9mqbByBzsFj92ALewAHscBU8+wibgT/6j+rTh7ZImOrJbzTpnI502gEbCXC/1lE5oqEkRzqqx5gKSf0+ZxD/G6ncfLABY7Y5ghTG6ndjKmaaZy+HXElex7HsewxRr2PY9j2PLy9i+lmiqkCLz9RH6E/PFGPY8ugwiqmZ1KREAbD5b+yjA2rHemI44ukyvY9j2PY6hXsTSp/xiGPY8vIz9oUUtAnUxlj0tMR88R1qrIV6XM7TJ+kRiml+L0/mMTq/Avv8ArgIEqkvc4TwAj6/m6lSr3M3JBHz/APOL8rnWNSROojSl9iQFHyW04AGLct8a+uPOaCCvUazw5sHdep0maSOh7+RP6A4i1rTuBt88ST4T6j9Dio4JKdEDir8tm2VgZO0H+Hthrk+OsHLCB1vMyQAQCNp74RYsbAPptdqFTQxtaj8p3larOfb6syLSIWBqBPmeWVvYBAABt1jGaqVGkrtNiOpI/njlX4F9W/lieX/zh/F/PHBTawWCJ1apWIa47j11VCMACCJkW6R5+eK8XZnp/CMVLhgUb7GOC5j2PY9jqBdJw04BUg1dr0agMienSdj54VYY8F+Kp/8Ayf8ATC6vyFUYa9UApeccx045hinXsex7HseXl//Z"/>
          <p:cNvSpPr>
            <a:spLocks noChangeAspect="1" noChangeArrowheads="1"/>
          </p:cNvSpPr>
          <p:nvPr/>
        </p:nvSpPr>
        <p:spPr bwMode="auto">
          <a:xfrm>
            <a:off x="63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12" name="AutoShape 4" descr="data:image/jpeg;base64,/9j/4AAQSkZJRgABAQAAAQABAAD/2wCEAAkGBhQSERUUExQVFRUVGB0ZGRgYFx4aGBkaHB4bHhsgHhweHCceHB8jGxoeIC8gIycpLCwsGh8yNTAqNigrLCkBCQoKDgwOGg8PGi8kHyQtLCksLCwsLCwsLCosMCwvLCw0LCwsLCwsLCwsLCwpMCwwLCwsLSkvNCwsLCwsLCwsLP/AABEIAMkA+wMBIgACEQEDEQH/xAAbAAACAwEBAQAAAAAAAAAAAAAEBQIDBgEAB//EAEMQAAIBAgQEBAMFBgUDAgcAAAECEQMhAAQSMQUiQVETYXGBMpGhBiNCUrEUYnLB0fAVM4Ki4ZKy8cLSBxYkQ1Njc//EABoBAAMBAQEBAAAAAAAAAAAAAAIDBAUBAAb/xAAxEQABAwIEAwYHAQADAAAAAAABAAIRAyEEEjFBUWHwEyJxgaGxBTKRwdHh8RQVI0L/2gAMAwEAAhEDEQA/APhwwfw3IFm5qdUqNyq7fMQfQkT3wVwPhCVZ1Es3RQYjzZoj2mf0O54XVI+7YN1C0YYpG+wHW8yF3kHpgC7YK3DUO0M8ELwvgVGzpTGoi6vUBVwN9VNqGlSN9N4iRMYZ5mm0CpMNloqBiCuqmSQyAox+G4PIPhFtNjc1BLoHNBibAoApbcAfimxgwq9okhhKPFIL+JoUKC2hVBUoQA4XbUpMMJMrsSMcgLUFJrflF+v7+Vc+RQ5jQzuUam0ajqVlqKpneRyspgTdDc74Co5RqSMtWqphzMsSh0vqsAJAmAe6itGIZ7iDLl6RUGI8NDchhSZSGN+qsJGwvEYOIpvndKyypqqqp3mRo3tcsWEiBqgi9yAa4d09FG95abjo/hIc7l2qU1puINTm0LTWpVSluqAka9bsJgtZQSbasZLiXBKtGS1N1SSAxFj132Nu1t8fSKFZAKsjSzM1R3J1invCkyA7DSAI2jZiDhRxPI6woShXYOpMtKs5F7gEF1gTABIBEbRgbtUVfDteMwt1yXz7FuUyrVHWmglnIVRIEk2FzYe+CeKZMJUhLhoIHNInodSqZBttfF2Z+z2YpqC9J1sW25gBuWUXWN5IFiMHKyDays4PkudwyAtTmUbdweVkWZAeCWU9xaTpGPLmAtRgx1U6iFFdgJUGNLD8pBA1AdNQ6ziqrl6x0M27LyvM6hFhqEyYtBuNjGG9LNrmKDeKNTqILxLCIh97nSkEdVQ9SMelcglJMnrQsoHNsb7FTqH1TDb7QamSi5HxqgJ7hZUC991O1rDFOczXKuqNdNyDEXkgMbb3UX/etsIic+rU8uCYKlizMbAgkj9cCV3JJCHz+ZnQQASdVRiRJJ1sBPWAALbXwPXygSmGfUKj3VYiE/MT5mYA7TO0tMnSaKSjl8QhpMSNMy8TJAuQSI5WjrjmaqeNmD4Kg65Wn3CKI1MzH4iq3ZtuY2EQUrkLP49h5xThQChhURu7TCs2x0CNdQA2L3Eg98LMtQabC/Sdut72ixv0jHV0X0Q2GvCPs+9cruqsYBiSfJR1632scOeD8BKrLIHapELPIyTJOoGJkDY2jE+PccSky0qcPaKzoY1b6lUwQA1yxAuWI2thBq5jlYrqVBrB2lbThxQ3FhRFIUctRNTSddStpJJ0jmhosvpAtN98IaKs2rTypbVchR2kn6TiFevLErqA6AtJA7TafkMTBKkowVr3gifZxI/UYYBCVVqh7piPBHnKmsZQeJpUAhRHKLDYcp2u0yep2x5syxqzU0QDIDLoUED4SqRAbYgRvMjFOUXw21KZXZgVBZVMSTTJhx7xtMWwR/iK1jpq2/CHgAx0DDqB33Hc3nsIAd16u7BTVQAOoioCoPKbA3BtPL8u+PFFamNUkadQ0mDqmDuDa9x+50wU2ZBqaGszSs8oRgREBVUBZjboyrsdRI2VOlHjUAjWLC41SJ7bg26HHpRwZ1srM9lvDoOhKllKiVMiRpDCfKQPnvj2QJHhxOoaUU9ZaDaRG7nA9PNruwDAmmWDTB3DTBBvE2I9RhroUMT8K5aqxgdYI8Ee5kT2GOg8VyJ0VWYyaKMuYbVT1LUB+E1NVgve7Xt+E37SzHA0pktUGkMpIDIQF+IIRDAmQuvX7Q2qDa1YVK1OnqHhUKjMSfhJLWmPzNef3vLAGfq1c1UWmgJ1H2JiSPRb/wBxj0g2XXDLeEpr5qeVBpWNJi2q8y14J/oPXEK2UKsVsYMSDY+Y8sNHpLlnGj7yopmSAVteykG3WTcjYDfAzqtUmo1WjTZiSV0OI9lplfOxx42StddVrOD8NdYiktPYlVGqowMyNABqabbEn2xonqqKfPSKUzI0pTIEdyC639UPnhBwmktJVNZKSqRZWZRq82DkOR5QAe+8m5rN6hdaDjuSuoDoAqhhtsNJgYETErbwzWNAH7+6qNSnQlVrMVNwhUh0/hcNyHyKiQIw+4NklqrqBLK1zqAmL2M8xv8AiUkiRIMCUFbiaUVC+GCdyFPKJvEgKZ22EfXGv+zBD6SiFDMgaRIA35mMj1m3nbE7jmcG8VqUGNDC/wA+uuatp8C1ro0hkBuY3Dq142CwkT00jeDGf+0WTaiG+7c6kSjymDcmoQpg7gc3YGO8b811loYqVY6BAhg5HiKTIWxg3AiT54W8a0V6RQLCg6iTUAa0xYiQL7qSWIElZJweQNEtKB73VbOFvb8z+tlhsixovTinTNQNZalWWQ78qsVU7Ea+YiNgYwXWz8ioAKlRtnVECUxN/jbSGZYBnR5gnAFbL1SWFHMVFCHmBY3BkkyuptEwYuNzPdxw1WdAWdqrAQ7KRpULEGNCutjsWU8pIBw5lxBUJAaSHGOueix2Z+z1WrRqcmXD02GpdRWsoOxNtPkRNuoBvhblMhnaQBph2F+RH1bbnSjahbqALY1PEuGNU0mPHpHUvxk1Ei4KFXYkxYLzzBgEmBnhl69AMtOoSAdjDKx6WIlCRETY3E9McaDosWtTJqGDPXir8oxqIxqLod2g/hUteBUQfDqIIFQAEGZm7YjQ4chpVlMjmDo4nWL6XDD8QB3WA0lSOxYZTiiVaZp1KZViIZGYAf6dQ1Ipj4S0AqpAEAF5wD7P+Lc+JVVJSSpQ80AXMgtHS4kX06Rhwa3dWUqDQJKzp+y1R6NPUsEg0y1mXVK6DIOxVRzGAJJ74C/+U6iZd1dAKhZfigaNC1mqDVMCypN/xDH05uDmlQSmqsIGltSlKghSNeiSAwVVNjDeGLyATHOZRK1JaIZKheRrFgiKEGpj+QuBq7h7XJj1j6InYdrhI4QvkLUwqNWbY8lJTPNpAUkwRZVj1J7A4nwZ/EbSQzarPAJJW0ABSDpEAwN4AsBI0/EOEvTOxNOimlXZBp0sNb1ArD4qmsAWkLJ3iElXJVXUQpSluKagzpYjmqEfDq5Ym5tAiMcLY0UdSjBtso/4lX1+Fl0qLUsCQDrOmwgBRoUWj8sCCLy3yn2XemA9WkWc8xq19Qpr1k6hDd+a57YP4TTGVpg1DTojtCk+V3A1NteVi1+mEH2jrrXjTmF5ZIpQQB5lllSYnr6WxKSalhoqBRZhW5qkFx238+Hqisx9r0BalSpiuGQqaj6gRaJprMqF6T8umFOQ4IzaQtIswlnaRBUgaVWVIU2Jkz8Qtyma+A8OOt2JELTZgYJB6SIExNp2nH0r7G8Rp1B4aaFqMqour57kQevSdjfYqceyMNCZQb/ocDU9IC+U57JVqBJKsgeVsbEWJW29/aR5YrSmBAOpGI7Tv1AsRI7E9cfV/tnQprSefuyNWkCGJOqxGkwL33uD0FsfMKyvVqR4ZZzMkAhmJJYkxab77QMPpVM4ukYvDtouGU63HQVJqMhBIBA2Kkgr2g7j0ODaKJVUliDGwBCt9Rb0Eqb/AA4rpnSSjHSoMHXDr7FYJHmLeeOLTpMSgJQqTdTqptsJBPMAY6g9LjDCQpmtMov/AAGoyCJ+IxIkCAJgibxuhANhE4PHDyVA1s61LVFBEhyCFqJBhwdu5IPXY7L1ayUAHCZimuxVmDJtsVEKYA3mY7DBOVzlHMeKWgDwyzTY/EotptIJBkjoPMCU1CvoKeCotHe1PGx/CBofZqkHKuraKgQppYSrhgrCSDIBeYMEgb2JxVV4HzOoLFfunm0kANJna0Ms9SFMXwVRz1S9PVJqqV1KQQYg3j4SDzX7mYBJw7yWXL1HVUCNAUeKCOQABDpiSzaSQB0jaZA9o4AKs4Sg/MAIj7j7LDtl1LeGgLLaw3YkmfYKCJ7SeuJ0+LCjIUgPUlGeLInVUHYeW5XtuwzPA6up0pAcxgnWCYMzJEWFyQB67WV5yotNmZir1mNoBbRffcKSb949cOpPlYuKomlqIUKvDiy6qjaQBYs3Np/CqzuB+bboLC4LmiDAEjuZk/XDJ8pXKajzNUDA6yIQW3U7MRBk3gj1wsbhwBvUWfIr/wC7FIvostwhaDgdBINQ03cj8TkKsm8zBi3TnJ3tjQ+IFpEs2orsiMwva7BTAEx8UCbR0GSTiBcqAp0/Cqr8THYaJlr9XMneINsP+GsgEvpOiSd1o0yLEkiXrVJMACd4BUnAAWOnmtXC1crbT11upU6rCGKAkbBA2ldpl2J0W/JBuD1w3+z/AB9irM6pTG4NwCN5FxpCiOvURciQKyF0kggNMKQAz9gbwq7SBZAYuzXW5ig1VF0yVLBZFtSr2HRSxsD1kndQEvbeQtWlUyGNevBfTsvxmkabhpDuF0kmYUwpJDDqKhjYwOlsIOM/aOmcs604L6iIPMerAa7MRpJi4kDZTjNZmuxqs8wNFwNpC1IHsUEfPC/w2CwRy11qSoElSjSpjfUplfQx1OBGbQpjnMbJaDOuqMrBRd5hwr60BLLBI5hOqB+bniYMypw04eWWqqLTLzpiKkhh0KgguoaxLU2ME7dML1ZWRAOWpTWGXddRJCusiykQ0iYBNisaTMjxFr0QPu3fSyDUWk3TQBMwwaUN7N5HD2ABZ9R0CRv6HgePjyV1cVXBJevykrpbUBadBdQ6sRYjUBElJnAY4g4I8WjRKxCnSXVm2YF3Janq3AI03jSRfBWSolR4niVCvKbMV3IAGjSQsuDDG3wwD0uq0U1SQ5kgKdREglTqNS4IuZkHZriAcdzQpW075ilr5vLvIq06aKoLbsKoMCBTUtpm0xMML6jEB1wrh6hFen4zE8ocUiUZehIenUKhQIsxtFgCCVf7BTrKECg6QQAVMgmYgrUIHMZK3HeMHcN4SsCoiCpUUwdbagpHVYVmP+kLG8wMCXqltAuu0eqPzmagoaZqqQwFICatIyZ08xWoBIMmLS0ExGOcOzlSu6sxAFMsnK6imwKrCq0FipqgliJnlAvMMlyoYFqkBqgADLzN4ZMQ7TDFWvKwsXuIgFsjT8asi03ak4XQoYk0lnVESJBRtUXkkzN8Lm6caDomEv8AtFlF10RVRy6gv99qGuLszNYFQ29PShEIq2bCM8VqVn5S6BZjliodwTBcIl5BdojZQTIwT9p8jSamtPKrTD1E1/dgRUCtpdCL6GVgGENDQbtyQtyWaqUvuEZmqAQyMQlNTtzJVGlzptrewBgLtilroF1nOcBIK5mMgjseapmKgEGmBStG4Dw8mZ/CD+uGP2V+z2UqhjVy9Wlp/M8m3qoi8Dp3xyoVVSWSikwCqUid+uthp220sRtHbBOQ4/RCBWJbZdMhSq2jckG1/ToNxPWLgLBFhKdN1Uvrac/2r89wDLEjwkZCEEapMrNiATsBYXg6vLGLr59qWuyCWIneoNJHQMCqmQYO8dQMa7i/G4PiaydEhQZkKNQWJ6odOxIMEeQ+eVsxr1k3Zib7KqzNr9T36fRNFpdJcn/E3sAa1ljyTHOfaN2ChWZjp5iyj4jvF9gbTYkRIwLUSprksVfqQDb5EyPMYEqKybEMGFiBIImOokGQd4Pzxdl6lV2XmuIAJ5jAEAbMbAQBFsUhrW6BZGdz7GSjsu1b4dQMfDyf1QYbZPhiH/MXmNzCBY8iZAvvLT0tOK8nlWn7xmRIJ0mQp7BQ0GfOI39MV5guag0giAOZiSSBfYAat94OEOcXEgLTosawBxEp/kczlaQhmRu3IimehkKG9462x7iPB6dRtSGmD+KVlSTsAVE/6goO/lNdDOAv4pRADA1PTBYtYddRJEbKAO8YcZrNmrKUwoUWY6VUCdxtMnsD1uReJiTK+gaGvpwQI4BZjhGW0gNUdGUmpSCOGMSkFwRsF1WGxj5aXhlAQwbmZwuuA2rlkQpBjSV3i/SREYNapTXLVqLoGdBqFQ8sMBdASROn8207CBi/gmYZdBphapqABStiwaQZiRMgiR1t2wD3OMErtGm2m0ge6zHEeHBKnJLAX/EsE32tcTG53Fr3z+a4eAHqTTVgJOpyoEEAJTUDUzXvfv2Jxr+LZV1dw4YxsOqk7g3kEA/Ux8Vs1xiovhWNTUsyvh6SqyI5iSxEzt5WGGUHXhQfEGNDZ2SWhXViAaLm9yFkgHeA2ok9bn+uO5uhqcn9lqrJuoEKD1AGiQJmAZIESSb4pzdZWUMarlxbSwDgi/wsDtPQgb4Bas35z82xpQvly5McnmPDRjvVcXP5E9ehbaOx84w14PnEUa6hL6eYC+inHlsxEje0kTOzZYVC0L3M+ZP9/rhk7FitNPhUgFvwk3/2qJPnzMd7c0ujovIMD+rTrnnr6qzyFPKizud7neFB1N3LDqVhrnh4GXkwDpJYiLWiAPIkLP8AH3xmKfEIKRZEQlb30g/EfNn5vOB0Iw9y2Rq5yi9WowpUKYWo7EE8izpVR1JJb5rvgy9sGVpU8RkaSdT1KFzoUZdDJkVKanzZQNX1Z/lizO5nSlCsJLcx0zYyV8RT31KT8vkvz2cDIwtCsTAtDaJHrcE+2LqmaBp5bUbB0nvpILN/tafcYWbJ76oIMHYe6JrU1pVREssGkV6lS1o81Jjyg98UNXVswFZphQC9KZqhYFMiIPi3CkjeSbSThdlOJoKv3o1aqgIUyFAZiGgqQZWSYNsdyoqL4dNKw0anBa2gXVrMe8ISPboRgnO2UTndo6Bv6Hq603DkQ03NPLVLGA2kloBF7ACTMlCYFrmRBlTIoAWJrKzwut/DLkm50g/BtFovIJbqtNZKaBQS/NZjGhRFzMjTIcDR3UyZkL2pk1q1abRUAFOS7Md1UQNEkE8tgrbXMDCzEWVeUX4DfrzVzUtIK0lJV1kln5vDVjqZoaDzDyjQL7Ye8HE0QVrMBGnVpBOmw0gxB7fFAibxyp81Wdqgo0vEpqACwki5HKHZhPKpHMRpAEDqzanh3BJprpgqkEtY1CX67QYBmJ1W3uMLy3sNVbhXMDZHH0U6dfxdOmWppUEaReQsiIBIhRsY1MduacdqZEpRerqFRWqksR8N/wAIOoEkTpjrAjpg7JZIUqqhvhVtOkDlZwL7nmOpF9lEb4X1KxNIl9JXkVFYeIApAMQepfdlj8OowZHMpm6aXHPDPlt7+6wX2g4Aqsz83hAFtCQHYFlUmI0kFoaQIIgRtgLhdLSoPihgynSIAqPTFokuCpWD8JaI6gY0Qzo8WRBqUvhgEF9JIq04mzwdSkTMICJk4UcYp0qDKFQeHVZmXXdadRSFYofymxBF40iYuGMcCsjHNa2obW19URmzynxEarTImm1Sk5ZReRrNOpsSeUiAVOmzTjN8S4XqUPRIakAQWSDDHUQrpY02MbmxA1CwgM63iVF+710KysQy06jRqEg2JkGLi7apMQRzZzNcWzCVDqdhUWVLfiYdQxjmHk04eQIWfULdf5+lS1cksznTzao0Agkm9ie14vsPXAhpgzpPLPWx9SL4ktIzJFpjbl7xba2OGj2IOA0QQXXN/dEZekLkiSOkm9v77YMpcQZ0VQDyzPNpUjoAohRHa5MnAJ1M2pRzTsotfoANvTF1BTJkFRu1reVvM9T8sCngC0f1OctW0r8QQH8sfrqE94ufLBCUTaooZdgHPKxbyJsB2Mz64B4RxJtQ0wsHciQI7iL+hkeWD2rqb3e5uTJZj0HrYfrIGJnNgrQY8OatDwnhaOr1qjqKiKDTSTLsSBq2MgCT5wLxgZQyNopy4m4WAQd2ItGmBM+WxIMLf8YenTIWBLczDuQ2nT+6AsX+K3TfnDM5UorU1HVI0L1J1QTp6iF7dxhREKhlQgyLLmaz9R3d1RGLCB94Ha8IBMausb3wdwnP1aNw48RA7qZ5bBWhL3uNzbaJ3KvOgJTeANbMEcwAaS3kHrqkXPQW624mYBy+pRF1po03AQBmt1lhM+WOlllxtYgwCmVTjj11++aTqu0SDM/EDa0Hm6TcEYzmYzFRDdCoDlBUWblYJW53gjlEET1wTUUFTfTJDAjpv/2tqB9J74ozVHxKRmBUWZXuUFyvsZi4GkxAYDD6LIKkxlZzhYqrPBFI8MqQ4DaHA0TAmGmRzTYxAgScCNnU/HTeQALOIECABqpsYiNycdyb+JYi6iZmGSLyCdwOqnbcR0rY1DcFSO40ifP17zeZnFSyid0NQpiCSY6DuZ/4/p1wSXgKv4YJgG/N3PciPaMRq1dxtYADqB1nttf1jvgrh2QNSoFa0XjqT6degjCnOi5VNKgXvDKep95VtOXqMCslyEOkRpmAii1haB5Y0XG+I+BlqeVEtKK9SWmXKhVA7INTEDe04ecL+zNJUAb8J8Q6hzaiDM/wi4aN5jqMZvN/Z8M5OqNRkX6COm8AAgd4HfETqrS4ToFqf8ZVa2fpySCpWLAkH42PkLCJj1b64Y5vNqKLRBiomk7GEGlfoCPbFHGOG+GBpEKACD5lZ9thPn9FPiSTA2A/2jf9TilsVACFm1WPonI7XTyTkqGrhFNQNTqhUaf8uHY2Q3IgFjtDdR1jkcxS0Kq6jXcsRMMlOeqiQASBckGIneAOPUDaXohyruNRdQxWsSzIoJs46yRfUQR3KXIKvhjwiXRlBCgksWBLaxBiCRChfhABEmcHoF6m3vTr0PsnXCOGVCFX/MNRrKGnWRp0wWFryYEzq2AmWD58suiklM0yTJLka2OnmZtUudrJBluePhwm/aEIOgJazhZZZBLfFZAqpygL+UiYJJPylPUylSvghZ7F3ffQAIB3CgAEilyxInouLrTOgGy0WUNJCbhlFryVYjfw7FhqO7TOkXmUI2/2UA1M+qA1l1d+ysYJAg9BHQY+a5TiOvVzLpBQC8EKoYKLAXNp02lu0atTR4qUhRpVTYjQIfTu2kEMYkDaJt5DzIY6ZXW0yWEbn2W0rUqNMEFpI+8gb9TaO8G3XGL43SZaj8jlToNiQRcAS0HTAkyN4EAWJ01ZU0BqcqYGpfynyteB+g23xj/tPxEfe67eHTWxp02GnWEbTqMdTKMQT74Ou3MyTsgovcwyD4yqcxkQSHALPoSoCgl9USYK0zcMtgIHSNsZnOU6beIoUDxJenSdZUV1MQJuocHQV7+GTawYcSz6qlIORE+HywNJ5WWVKt+bbVaIgi5XZVtdNSY8SnzmRK6SxLEAWidLAQLbQVAZLQRdT1XOqEAxb24+R2SbOV2K06yg6bI350K8qybXAETYnQSTBGAPtATUWm7INbcuoW1DpK7AgQLQIAsMadEDM6RpDgOs3ENysB5REqZA0yNryzfDgaeVMQRmQpnpzT+hGFVsVlIG36T6eBmn3urrG8SSKrrCnTKgFRBBLQdS3J5puZsBsIwNQpqsmdBBi9zB3jtF7z2GH9ThQNOpmG/HmWj+FdTt87DCahkCwJYjqYMgQPi27b9LA47TqgiJ0slVKBFwL3PXXkg3m3h2A6jfzJP9gYbnh1V8uCplZOpY0sWF4Y/igLIHSWiOo/D+E1G50FxedUbXJnvHT+cS4es6D/8AXWCyJgK1iCREpBhgYiG7GMWMa11zspwwgQ7faUoGQZkSpp0AqxkfiK6pmLgzA9x3GLP23ToJSAAVRZ3JNzE27fp3xe2fai8gQU1SrAFQzQGsZHW3lB88Spp4uqoVltOlCwOkAf5j235zCi45vQYHK12i8czLA94qOazyimtIHVUJLMy9X02HaBJAiLk+QxzjmbZVpqpjRMEG8izsO0tIBHRB2wuWiUqqQmqDIE/F9bX64r4i2upIghbAAjYb7RuST74UKYBlefVeQWpgtSMoCRzl5t5ghJ7fCx+XfBGWcrlwdJgDtMSpWT2kq3zGAmpO9AGARqLN2FlUG1zdrDy9cEOSaKiT2PaCV0/LxD9cEWg2QtqOb3jwUqdYPSRgPxEnrtpDW6g9vPAWZzAMlTdXbSIgaViDBJuF6HopE4r4fX0WnoT/ALRPzmfVRgYrNXQSF1OLkwFvBJ7C8+UYYAGhSvqF+qHZ7zGx26HEGaSbR5dsFcQpDWxpg+HPLNyFtv8AOMCssY8LpREWVoIgdyZP8v6/LGp+zSadLl9Im/c+/QEzJ8iLzhHk8k1WslNF+hMDqT3v/QdMOOIZ9aKlKJkoeZ5HxRspHUbFh56bYlrEu7o1WhhKgpv16/a2PEOMUmDoWc1SBYgQJMEOTsYMxvO+AaNamsu2pjpYiCovpMHtAtt3ERvjANnCDA3Mbd9/6YlUz72gkdAJ9v1nCDhSd1tn4vTIIhNOMZqVFztA72AG0CPMA+uEM6WB67kf35frizMVyzcxteOxgRb5DEQBrJmQPr5YspsyNhYWKqdq/MEVwvNFIIUM5YAAgwLrJswkn4YIjmJ3jDipx7wKMAAvWDhjpIC0/ghb9Sura3L1kBLkC6utQHTpKlT3IIiLEWIBva3XDRcwtYhqg1uArFb6qjcqpTUweUAhmEjcxsDjpF1ynmawmYPXX8V9qNMU2J1uAziDyqBISAwBDGDIMwB3jDXM0ivhrolN4lbMbkH4oIEAC8wptGnCT9oVXbWSWJBqzys7HoJ6F22tC05vi2sCq1I52UCXpnUAWhQRYQGbsPyjscCFbSeBrsn9OoDUp0UJ0qQ5MWheWqXDKJ2bvc9TIGmGYFIAqnMeVLagCSepAIMzeB8LDrbLfZxxSCio0lF1t6fEgsfwkmoQfyqOpx3OZ5ap18wR0IBkCDpUtMrc8yra8BTNzLuzaRfUqvORHE+gWpr/AGkHiUhqgVeZvxRqaOYAjYkAgxa97SDx2t4y1dJuVAeCLqCSTcr+EsDtcKd4Upg2qo0VLhOYAkrLCpUBBWQAsqoAknSTA2ws+0Gdb9pcsAA1AN72cfIwvmB1wAEyCV2oGtp5tphW1c2oVUIgeIXlrkKQJDgDoROoC03HQH/szBzAM0tMQbtRMg9bxq1KRbmtEAAKjnQ9d1IWCzhZMbjl0t0+owxy+aajUQVFbRFjEFRGmLGNLADY6T5GDias4iR11omUqbfn6CJpUxqhjIUghujUqosw9GgHtqOCONHRRBO616L/APUNJ/3UjijOjVRYoP8ALU32Oh7i24AaD5GI5Wwv+0vGBUyNNx8ThZ/iRh/NiffGVDnvE7268blWVHAMN9LqjNvOXydFdyjVG/1Ef+04qr5QaadEG7ANWPYTYASZJMbRMLaxxfToFqoQbogBP5VVAB7ks307YZZZKVMk/E3Q7sZgekTsfa+OuqZNPHzK6ynm1008ln+I5RjUAKkaSAE0jlX94yL2nofQAYN4xkAlPxAXOro5+OwFnEgiOkmRuTbFmcrGmxYorsfwQrBR11swIm95j3xZ/iVJaTCooGvdLwSJI0lU0Bu0Dr53upVSWCChFClLs+vsfHrgs5UbxWVa1MqwANQwP8sKAp+IbhgZJAPL0F7VonwadBfiqjxGhQCFB5NTE8oF2AFoYbk2ZcQyNOpKLppu2mFuzAn8PwEiYHoB5xgzgmWotT1aQgRjqLyqbgrJgSCTIXUIIkSCYf2oyyLclnnC5Kh7Ugzv7jx581meJ5RqTaCKiVGA+IrpI6EkgReTMxbrvirI/ZdjzPUpAQzASzalSNfMiMogSTeQBMbTt84vgkB6RqFwW0svi0KgOxQ62Ydbyx9LgY/LZylXJQpSyyASSNZjm5iu5usAqxIsCIsMGyoXArMxVENcC2I2ggnz/qJy3DKLLTWrUZF8Q06rKUbw3aQHMTqpiGB2mBpY4GbTVpOwY+KNTMGJhgoBlbWMtsTfRM7DEM7SqVvDYMxogrSNYqW0tAOltGosB+GLEbAXAnxXJ5qoitUQlQAlIosqx5ZCx5AkgWViQQCTDJjdSCTYJbxXhwpimVcP4iByAIKFhGk3N7H6bbCrO0CGcVZDqdJhdiFIgixFwBJ/e3jB+R4iuXLrTZS3iU3WoaRLEpsASToAY6tjqKr0GJijTqVgtVGWqzaPBSmy6SvKNRhnLTqJARiSAJEkApKTpqllEsKRaZB5YkxAiZGxHOIvIOO0+HJH3lYU3khkam5ZSCReF3xCrk/Dloq6DPhOU0aoYCeot1AJg2nAbuSSSSSTJJ3JwQXpsFqTW/Y6IUH/AOpriXb/APDTiyjsxFzGwtjPPUBETE3P/pH998eZzUYs7efn/c298RShe+wgn+nr0wtjcuuqK8SpUrCeov7/AIfqZ9sRWgSAen6D+zgjKoL69226dN/S/wCuGX7JLKiAksYAIiYMR6Wb5Y458FU06ReO8ly0Ii4MdIgjr88WCNQtcSwJ7f8Ak4Zfs0isYsnKkbSJLG3QKpPyxXw3LKUqpcsUEN5agzG/koFu/ngJ4qgMiw6hC1aN1VTbmbtA1eXp9cOaqgUlViVGosqj4mLGDBGxsq+gO+Bqbr4shQBTpwOskEEf7pnDmm1IS5YfclCvcrpTQPq7HryjCydE9jRc+X0SZ6iU6gqXcKF0gtYyrK8qDNiBaw0r1BE05PMFaRlgFqS4mmTLCRp1H4iIAA5lAqMTBnBOayK6pIIimgIO5bSBA8rXPrjhouoptYBnhRPJyaZJ7mGN/M4PODZL7Jwdm6upZjPM1P7xoVG0VdKgNzEGOxJII78jHacU0KmlCYnUqiVI5VB8R9QAknmQTbteLL82ilGbXMkEiL6pYLPmVDMY7j2GVm0aG2DTcnltzWmLwJtPKMNjmkf6HEkQtHT4uAoq73YlIiPhAKwAtxKxeIbYMBhe/GA7gQulSVGpNR0EyASSdjN/PfbE61VBk3gfiQA95D7e4+mFNKiFprULEamYQPIL2M9cA24kpz8RUJyjTU/UfdailQp1GnTpLQZUsBFwPiLCwHYYbZWtXo8mhqlObHTqAHnExbsBhXwWpTKw1V4IEQTPxR1Pfyw+rcIJWUasdI3Y6Zv3IvbyxlYipBh3r+VvYdsskeNkFU4nofUqldMyt4hrEr1W3QgqbW2wzy/2c/akocuhBUBcdOZkLQOgYhmA2Gq2KeAeKtQvDqo6NUZQ52seu/5ffH0r7O8KaDTBkFde+15A7EgmJGFgkuDW6oaxDAXOXzSlw002zOZdDUDVWAUTpXmYgHudoFxDCewilZtPiOnmJaAzfwrLtHc/0GNX9rsitNFo3AJ1lh3nY27zIHrIxluJVFWPGCaLaCpN/YH++uFuMmDqm0SMsg2Qb+NVOrRVttopaUW3T/gfXEsyXp0tT1Wpt01uXYC57WknYTuZ09as5xoqvKvL6Wj5D9cZriPEVcyYntLD6XH1xTRY921kFbEMoiZunFCv4qnQoJIINRhpJjTYD8O427x3lhwzh5SnUrqrUg7wH01DU0kwoDaodWmCIMwLbY79mKrkU1oUwWvLaQxVACTJaVUsxnvbD96dYBQ9SagUA+GaadAWnkJMAi2mCe/RuYgkbIasODTYuGkayY24cyfJLc9wCpVKmjVhgdao9EU3KbEryklbblQLiQBjtHhrKop1X1oDzZat4dVqFoWrS0HSVkzpKoGFoblOHGVyRdeaq5BJ1AmKeo3EWULUBvKKjDqpEnBlPhr1gVarJWYBPOGsQ1NRDLOknw+U6iQYMHDmvMQ1Rvw4e81Hm6zIzNBstVy61ChcHkqaoosHWVQrIKqZKiJAJvzuAv47Tanw3L0ioFcVqyBqZIOlWXm5Y1aixWTMjzxrW4LRqVFLSKgJUljPikCSrG1yNJDgC0iLTjvEOEO9H7phDVCQAoEAK7KbWEgKNgbgxJOCaeJXn4ZukLDcW4T4udqPRoasvTanlVCnSRU0aEKkm7a0LE+sxM4X8TyC0m003FWnSKmvmaMqQakqygk3WBAgR7HGx4tSqUAoy6uVZfBYoSZeNJC8x0s5BURssxuQOpl1ytMeMC9WqCirRRWCgLMaSOYgjVtDSLlSSW5yFDUwQcDeDzWQWm1TxgmbqrTczSFRtPirAHOzsoIUcpmQIMTsc5meFVUYqyGRHw8ykESCGWVYEEEEEjG1HCsy1IjNZKmUVtVqqUKqBo2TXIsRpBWByiIgYR0/swCOXO5dRJtUfw3EH8SG6nyw4OhYpBYYKzeCqLHTtIEfO/8AU4GC4c0cyUVqem+gD0J5i3/QxHy7YJydSF5RnxCmWGkLTBPWZa367dlxFqjNNVTGg6dr8xY/PmYz6Yoap4hBmFCL8XXQtzv1JIA8xi6pqSkFBgEyQNvhETbe5+WEGy0h3rleyVcgtC/GCsTbmgfM7Tg/h3C6j3JJViJ0EEx2JE6d9micB5AhU1W1a1tEiIY7TjefZyiCq6aekweXUQOwgHmB6glSPXCHkjRX4Si2oe8s3kuBiCRLK7FTFuUc31BHpfA9bL2YhYkmoewgsFX1g4+iU8nyG3xW1RAIItyjYzP0juU/FuFhV0w2iwuIMWYxPU9YE9trpDzKqqYdsd3ZYqrXmoWPMVUHynSI9IMfInE0yL1NI1Soc6RsLlbz5ySBPSMD5oMNbFTc6durAxv1hTj2bzN2KcoGnwz/AAkR6W1G/fFQWW48Qg81kguZKbBHneRAvN97fPA/7Pq0hZJqvo+Wkm/q364c0SpqozRULczCZm6ufQcpXvfHKORDaFDBHTXUZiDeSAfRQt+5sOuDNQC6V/nc4xFiR6/pBZ2orUHCiB46qB+6FeI9ZOBKdIpTVnQwtW89YF1HkIv6jDp6gOsKFinVNQtF4A0pHzEDuZ2GB62Xaoo0vOqzk7ICxJ+ZE97euBFUAQntwZJcRciwHh+/3ZD8Nd9U0dKoukFidPS5k3uQTHntjfcIz6sALu22ogxJ2hYv7x/PGFHD6tWrpkpSUxzGAkKBB8yIHvhh9m+NeGAgJLvJZiTAgE2AuT0nzPc4jxdLtWyNetSrsE803ZHTv4E8hwv1ot2Tz3JKqRK9Sx79I9I7Ya5b7a+AM00n7lVggbapj6x/dhmm4lT8SjQWGqEiw2Dt1aJ2B+ZHbA3FMypTilMdEBn+F6SAD3Y/LGbh6bw8dbhWYlzHMM3T3j1YV2qUqhAamVYGx5HFmE9mOkiZ6gxYZ9uHHLsadca6TmzG49xb2NjvcXGLqvG6ZbJ1av8Al5nLeFVP5WRipPzP6YR5v7QsBUyeYE6CVV9x5EjsRBt5EXGHNo1CY64EjwOySMQxrR9OXh5rvFiMtzUjqQ7KTqH+l5nr8JuO3XGezHEKdUhgg1C8Eb+6xI9QD54FzFeoAdwjGINwY+hPmMFcEyGpwIHmW+ET3i58lFzjVZTFNuY68VlVazq9Ts2i3A9ea1fBci4K/tVequuy0KeqL9CEU01/gsd5jbGtyyUl5VK09cgIz6goHRqbqoPmZ1e1sLMhxNAgXw6rkq0m9KnGxvMkGCsyABMAb4ccOz6stqRBMgGm1UgDb8BKqIO5A298TlxeVoUaXYtgada+qKyysJ1qpHUMp0st/gYQZ35ZaLTOJ5jMoGlRphRI3YgbXBOqGAII2K3IgDFdKiLlGgHq7DS3cbBzcGbG/wBZDUGggsdV7TB7ggSnYg+hmMA98KptOTMqzS5DKqzri+nSIJtuCQyNKj27SS6J1AAEzDLM8oELze1NSIBsSInY15eioZQ1leFZliSCBaIEAsQ1yRIHkBbRWLkj7wkSFkaSreI3RSJVPS1xOBhzihdEW8lRWXXNhFNievK0qNTRfYaQvdjaAcKs5kWohnol9cwW8I63YgRzFm0rqCREGKTNcEanWerujvzHwyPEOkELzfeCxg6ggtJgXM2jCzMM7aVpVCkU7LtW5mlSAagBJBCkswA2WRbB0qhaSCkvph7Rw65JEvCqzohrZgUakypHINbSCroi6OYxyFbjVe5A+fVODopIqFtYJDaWpFZ8iagMe2PqWdyaOgSpmHeoXdebTSqX0t4epkcTYMpssiAb4xi8Jqiy5ylpFgKqIKgAtDAqxBG0ajtbF7HALFxVB7yMjST9lj+H0CVkxpLgHuYBYj5fywUrQ+pzc6wx/wC6ItsCJ25sCZGiWEhjKksF8wBf+fopxZSzJDMGFwjIB2Ym8+0j2w5yjpmAFLT4kQLBeY9ySTHyt7HF+bpOzaXMaSehsbT72xzLgqgIMAPI8yBufT+fTFlNwzyx5RJJ7m5t6m2FE3sq2NtdXimqlADM2v3t/MkR5Y+i8FohUCkk223E7wBIEjyFsfMqNaHDC5EAd8bfg/FYJDATMRNpnsIsL9enTElYbrXwT2tmVu6XEH8A0UTUCZJiSDfrEblZ9W3xn+Ln7uFESOkbzB06jpMnpIInrg/hX2oNFXgKVIgrAiN7dzAMnvtYYScVzygktJVpnSTt0Omel9to9ypxkDdVZS0OtAKymfBVFA2Z3a/7qgXIkCNRwqqQtJCBJIYE9QCT5WMDfzOD8+QWlHV1W9zsSBuCLiQBEm4E73CyqtYzyiQZsS7KSxPSwBv5DFTdFmOaZ7u/6+/4RtDJFRSKAB6ig6z+FbkKB0JsPQHzxLiPDhUlhZNQBqExIHLAHX4Sx374rydAtU01DpCkMAPwyZiO5ECDcW7YKzquyqB8IBheie5O/N7SMJc4gzK0qNEOYG5LdT976pflKeikdPOC1ww8iBJ6wDNurDFuWrO2tnAgc4tCStlEbR0gYNOYAplQs6CZ7CY29Y+QwJXtTZTzaLSLjVqMAeUFzbqZwGcu1VLsMKMAGYB8F5ZrEswuxLOehZoAgdgYJ9fTHP2lQwqKAragAwjlGljt3Jt/pOJsAWdknQoIWwPMykC3Tb23wLSok0oiSKiqekrBIk9IjfpOOiCk1SWZYF+PhpHr7q7hOYelVapTuzK1juCsMSfe/ti45o+BVk89RdBtc6XpuJPX4Tv2xWw1BmUQWfYTqiJ9Yv8AXDTKICyawQxbVEQpZtPfYARO/tgXOAOY9Qm08MHS0aX6+6SpQqVUWgfwFioMRzaZuTAFpnFBydRzBHMqwWJtoAIAJNvIH0GNbl8modm1IGsJE29yxnzMH2walOdjpIIgyzT6gtETBgKRa03GA/0hqafhzTcz+uuCwR4bVgi5p0jLdVDbHaR1F/6jB3DKwpEFiBJbQx+GSILxBLadgI7xfbWPwhYJKnnN4VYImLbaTB37x6kbOcICsp0AKF03Vl0X6HmvuNXcmYMYIYkPF0n/AABh7jr/AF0/XWyNy/hJRUMgbXzTWuzHoWuI2OmmDPUlhbGm4eEKcxcW1FWVZAG33dNBoU7xyz32xkcqRRJeA9YzpliVopAmCLljYWP4lE3IxreFo5RTV+EAEILDuvKLRfaADvMRjzSkPZDjIRFRZIOtI3BZGVgLRsST6AEbbRiJVWAUBGA7Dc+hVSJ8j+mI0sw1RzDFAB0OsjsJJB1Enrc3tAwaM0WJXV8NyWYNHQkkCLXgA7mwwp5RSW9aeisfJhUZ3gkiDGoHV3YQoOkeW8CbXozLPqIVJsF0C4IIZjubiUYztc3EYIyFRQ06QALpyhRIIif3ZMsfUAXjHM/nkdZFNF0A6lCyTqVgJm8gA2BtN5jBAh2hjrikguzQRPt9PRL3rIKjAGkSWaA+otUgMR8SwR036yCdmXnLhap5KTMzfd21Cqv4ZMWIEgxoA3gbn2cJAp1qYJdWEoI5hp5irW7DcA8/XHczFRENmZQWU1IBKCNV1UElFUG6GBMwbEgc1wFQ4ZYg8j4rvEMsXSmGUhQtqZ1LK9U01EIkE6Q6MPwiBuEGcFJXIXMikLHQwcMJAJkaTEkzud8aXOOrUgzqkAMwcGEYi6kFW06TBWLggQxERjNcQ45Wp1GQUXbTAkPUAsB+Vo+VsUHQSoHVHU7tbJ0tw9bL5flqjUTrAuRCz+8AZj+E/UYrkgT+Y7/31xFdTmLnc/IX+g+QxfnakhFEaQLeZO5PrHyAxolfNtNleHZ9tlUW6KAAJ9Sb+px5HsFHe5Pt/ZwN+0aVhT8QE/Of6fLF9GnZRNzv6k/0v74WQq2PkwERmKmkwnex998ENmypi8tHy6e5sffAXEKkOVUyFJUHyBN/ffHhmhqQkSVF+0gQo9LL9cBllO7SCVqsvxcCo6rcKjR2kIRP8/fCw8Q1/ESFXmnqII287x7jC7hFQ66p7Un+qkfzxLL110PqmBItudVwPdlHoFOFdkAVSMQS0E8/RepJrJbYRH8R6nsALmekd8dp1Ap3MMX0/op9d8BvWOgKDsL+pm3pf6nBFCitNlNQgmSNPSxiT3vNvLzwyISZzQG2i5O238TxcirNSRTBVeYz+KTdj/ERt2PlgqtmGKjSYVCSrWmeUi3y77+WBspl6ahFRuYiGbe539+keuLaraNUXADaVmyySJPnafWMQEyvqaTQGgGJ5bW08ghHQhJLfFsJuTMSewF8cp0lZWCkyCCJPxdPbv8APEq1OCzNBgQB5kQI9I+gx4MtMgj4lEmdpg/1HyOObWRkEOl+mnXqiMqFRdbyQAbTGpgDA9AYHzwtybBl0limttU/muFHy1NOJPUZgwVTpYEj0B1Mfp9TiGjU9NQRZIBOw3M/qbeWDa2JlSV6vaEQLCLcSevNN8rkn0swOkkRvfcSPSB9MOEJJHKCYvswLAkA2HYmxidzNpX5FaigiS0lbkbgbLfYEEGI29sHikwIVwbGDcyWWRJABtsJ6xvviOq4rVoNAEb/AF/Sb5WkLXg9R0B+UG+8j54Pp5G1xt9f7vvgfJLYANP9ix6dMaPheU18u8kQDE+XURjGrPdMBS4it2d0pbJKREAg7n5bxO3f6YBzGV07N+8ZMyexix79DPvj6EPs9FNp5Y7f35fPGV4jlQDeI87RNu179MeBqUiA7f8Aikw2NbVcQFlk4cNQZqXKo20gkk6p2uBIHL/Ik4c8Gzpa7xpaTckLEwWcDcydIEx0hiTCuukMoVbXYc0hrRF7sJFthuO8VLnwGVJAAgmLjYedlUbWvJJvGNik8wCra9LOJC1lesamlKYOkDl5Qoud4+FSQCZgkAA+WB6h0jTPJaSLBu0d+5Y9o6QIZPiQKaZ0qTzEm94gMe4gco7KOjFb2cO1hpgalX8gKiCw9I5egVvzTh5bmuswEsMbKijn2JYrIGg+dgrf0aI6xiujxHTS8UiQWqWmLwyrfc/845mUPgnR/wDckKDYhFDsk+f3bT/F6HEW4bOimBK6KbMsb84Vp7RqLf8AjCm0k01GaRy662VHEyPDcLAVXB1DdQ9KZgnljSNt/Mgg+rtWpMKvKS0M62gkrJB6ak8N2VxuFHXaOTy/M8mzU6Ct6qDLd7BGBHUEjzwVRdqC06TnXpBUg9oaFJG+60/dhs8CkAC6S58xF9fYFCcWzlJRsw1p4lJiSEgrramSd7gEK14qC4Jv8lznF6i1HVXbSGYLO8AmPpjUfbLjKFKVCkW+JGQybUzrCgyd1BAntb8IxiM3Q0OykyQd8W0Wg/N1zWRjalSkSaZIvBIMeA+gleyVQgkAxqBBPWOoHrt74sTMLJtJ0aRPcwCT7SB7dsDU6hUyN4I+Yj9ME06BVQ0SXBA8ibfof9wxUsZsqFUWQRFpPnJJ/SMdoydR6KJPpt+p+uLEpA+JJkjr0tuf0UfxYpFYqjKPxxPoL/rf2GOapgOW65Te5JwVokin1Ekn1AJ/6QDgXwoWfOI9N8TDKtSRzAfUx+mr6Y9C8HEWKP4NGmszWXTpn+Ig/wDarHFTZnV4oVYVjO3wiYH6j6jqcc4ehZHXoEZ/cACf774HIhVCzzDUfYn9AP7jAxcp5e4MaPH1/qOoUCfFCj4bBuiwwkzijIZIOxLtpAi56k7e0X+XfEkzDVB4aDSkSRuT/UkxbzGL6WU1HVVOlaZCEA3J0k6R52C/LA7FOAByGJ11sP4NeeicNklVQFaF1i/WDdR6hOY9iwGIPXLsURSELD+IjVAHqTJ9sLc1xHQgQc1mvf4msT8pA9MFJUCupZixKEkC3NcR+o9QcRuZF1uUsW1zhSaYECT1w5aq4p1YEsxIUTIJNhHkO/mO2BczQZTDbg38t597frglaDs9yAy3J6IBt9ZPtgZXqH/Uxb1OkX9Apn3wLeKfVP8A5g68JPn6e2qvbOnxm08qqGKjsp6e4tjmRpqax1sLU5HqwBHToGkjywDWzGok7com3xSCZ+cD5YPo0Uary/CtLVP5mgBh6xOCLco8lPTf2tWReCPMbfSE4ytYaKZBm++z+ZY+ZJi9owfSffYEtvAIN+nU9drX87LMigXTy82mTf8AFbt0AmOmGeQewkAE7RaZg79gY3tvjPrBfSUYyCy0WVYW1GY6HuCR1GNLwbMhWBMKOxgn5dMYrh2dBWbgg2J94/sbRh1lc0AAJknqd/8Agf32xi1mEOlQ4qhnBC+orxSno3tjD8feWOk277bxH9+ePZbODSCTJm4NpETvHW+FHFM0GaRMAdTJjpPeNvbB1sTUxGXOBbgsfBYLsqpiUqzz3iSbGVIg+fv5iem+M5nqjKwUSRIDNYSCQRPXoJ9IwyzVWTsT1UXF/cd+WZ6eQGMtxBpBkxMc3VQCSw7zIi+NTCsX0VU9nT665Jm3FAmsKQ7O8CRKhADq9ZESe2Gj8dK0nC81WqwSSbybkt6BvT7w9oxnPEp00XrCiDuGsTHoeY+eBuDcYYioXHIEaItJEH33A9IxeGkAkDRZlRzC5rXuu6TbYC+q3Y4wDSrOGjQnhIezPykjvFNKlX/WcE8K42Kih50M4Dx1CmuxE9PhZST74+e0eIHwdLTcgt2JqiPbSlh5se2OJxY+GLAeI6ou55Vt8vhEeWDy6iFK00z3idb+Wnv6la7hfFqcEMSUIqMzDqjPWEx7hvLCHPfbF6lF3VuYVFfvC6gY92RG9sJMnnx4box5VQqP3rlhf/T9ThTlnPhVVERysfYx+rfTDRTkkniFI/EtptZkvLHeIIH5H0XK9YNTXq4Jk+VtPyvhjU4I1Ul0ZdLXGo3wtoD7qp5aT7yRHyJPtizMZWrTYrzW7TEG4j2OKDazTCzKbgRmqsLgQNLXEgcdYKBwVlM0BAb4Znve8fKZ88DAY5hyzAYTPM8PgAi0qXI7dQPkV/6sUZmiaNRQRdYJB77x/L54jRzzBp3kix2MEGPQkD5Yjnc0arlm3P8Af6398chMLgRZcqTpBJ3JMfKT7n9MSpAMsbQGYn2ED5gf9WCK9OmjMobVbfpsTA94+uAVQnHlw2KN4dWK+JF5pEfMjAwrsbDtp9t8FZGoER2/FAjt8S/8H2xUKekoVIlhHuQAf+6J8jjg1KY/5W9bo6hQNMkp1QrM7EBNZHuxUfPAebzPiPC2UuSPVjufaPliipXNwGsCY8wd/ninVj2XdcNYxl24Jua1JQkX06jfqRtbzMW7DBmXGnmYi7KQYmwBIgd2M/InrhNSzK6QpEW0z2lpJ+VsNc1XChVptKvCz1UjlJHqD+uJntOi2cNUaZqGLRYbEiIjlAE7TrdQzfGC66VtqEue/QCff5scXZaqalOq2oSKYRB13UE+VlPspwsfLfHB5UMCPxEsY+gJ9sTp8SIceGsAiCveJ6nyx00xHdCBuLd2pfiHWIiB5ieFjfxumHAaUqdYnVIQnoFEmPlGLeHcTBbVsoBkbEczED1Mj5eWFAz1Sk696YYL5TN/O5nFKZV2YLcayPS9wfkZwLqOaSTY9e0I6ePNMMZTaSQYNrkkDfxkeHNOuD8SWn8WpiBAvvM7dxCiPM40FNBaemowDEm4A7xc+1rYxdOufFLJylQ0T0Cg2v1gfPDThfGDqVbCAoLG+o2t5TJ3wmvQJ7zVo/DfibB/01TvAOk8L8/txK1CVDsSLSukGeYXYjt0Xz6YMXipJIHUwCNoHb+WM0vFNNPbm38yNz7X98MadYg/ECwJIXebEn9QIxm1KE6hfRsqMfv0VqctxaNSqSJET3mxHkThbmuIa51EgqJ+f03PlgYUqiJLoUn4dW+obyCZEMFBnyFpwjr8ZKXGkgWZR3v/ACj126YVTw14CAuo0h2h6jVF8QzQK7sASQpsLxsfU4xuezoYsRIJOxv0uZ6E9R54I4nxMtBswYTHa0dNjOFzOTLNcmwJ9v5frjcw1DIJK+S+LfEBXORmg/HX3R6V2amdXfSo6lrDbsq28tWC69PTRamhkIDqPcSCfmRHomEIrG1zYyPXF2WzMSCTDWb0kE+9sOdT4KGljWwWuFyImetTHkE0y3GR4Xh6SzE26kkWX6k43ma/+GtReGmoDTRlUs/xM1MICYYlVZZYEaQrS0X2j541SmtWlYcpDv1G4bTexgQPO+Nr9mfttUKZmlWfUpotU8y5gkk7tCkxOxJwl/dGYDmixD6z2/OJb3QBva89agrEZmpoFam1PQxcQl+WP6C3+rHMxlGpiqgusg6u4Vith/F+mLM9mqbByBzsFj92ALewAHscBU8+wibgT/6j+rTh7ZImOrJbzTpnI502gEbCXC/1lE5oqEkRzqqx5gKSf0+ZxD/G6ncfLABY7Y5ghTG6ndjKmaaZy+HXElex7HsewxRr2PY9j2PLy9i+lmiqkCLz9RH6E/PFGPY8ugwiqmZ1KREAbD5b+yjA2rHemI44ukyvY9j2PY6hXsTSp/xiGPY8vIz9oUUtAnUxlj0tMR88R1qrIV6XM7TJ+kRiml+L0/mMTq/Avv8ArgIEqkvc4TwAj6/m6lSr3M3JBHz/APOL8rnWNSROojSl9iQFHyW04AGLct8a+uPOaCCvUazw5sHdep0maSOh7+RP6A4i1rTuBt88ST4T6j9Dio4JKdEDir8tm2VgZO0H+Hthrk+OsHLCB1vMyQAQCNp74RYsbAPptdqFTQxtaj8p3larOfb6syLSIWBqBPmeWVvYBAABt1jGaqVGkrtNiOpI/njlX4F9W/lieX/zh/F/PHBTawWCJ1apWIa47j11VCMACCJkW6R5+eK8XZnp/CMVLhgUb7GOC5j2PY9jqBdJw04BUg1dr0agMienSdj54VYY8F+Kp/8Ayf8ATC6vyFUYa9UApeccx045hinXsex7HseXl//Z"/>
          <p:cNvSpPr>
            <a:spLocks noChangeAspect="1" noChangeArrowheads="1"/>
          </p:cNvSpPr>
          <p:nvPr/>
        </p:nvSpPr>
        <p:spPr bwMode="auto">
          <a:xfrm>
            <a:off x="63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13" name="AutoShape 6" descr="data:image/jpeg;base64,/9j/4AAQSkZJRgABAQAAAQABAAD/2wCEAAkGBhQSERUUExQVFRUVGB0ZGRgYFx4aGBkaHB4bHhsgHhweHCceHB8jGxoeIC8gIycpLCwsGh8yNTAqNigrLCkBCQoKDgwOGg8PGi8kHyQtLCksLCwsLCwsLCosMCwvLCw0LCwsLCwsLCwsLCwpMCwwLCwsLSkvNCwsLCwsLCwsLP/AABEIAMkA+wMBIgACEQEDEQH/xAAbAAACAwEBAQAAAAAAAAAAAAAEBQIDBgEAB//EAEMQAAIBAgQEBAMFBgUDAgcAAAECEQMhAAQSMQUiQVETYXGBMpGhBiNCUrEUYnLB0fAVM4Ki4ZKy8cLSBxYkQ1Njc//EABoBAAMBAQEBAAAAAAAAAAAAAAIDBAUBAAb/xAAxEQABAwIEAwYHAQADAAAAAAABAAIRAyEEEjFBUWHwEyJxgaGxBTKRwdHh8RQVI0L/2gAMAwEAAhEDEQA/APhwwfw3IFm5qdUqNyq7fMQfQkT3wVwPhCVZ1Es3RQYjzZoj2mf0O54XVI+7YN1C0YYpG+wHW8yF3kHpgC7YK3DUO0M8ELwvgVGzpTGoi6vUBVwN9VNqGlSN9N4iRMYZ5mm0CpMNloqBiCuqmSQyAox+G4PIPhFtNjc1BLoHNBibAoApbcAfimxgwq9okhhKPFIL+JoUKC2hVBUoQA4XbUpMMJMrsSMcgLUFJrflF+v7+Vc+RQ5jQzuUam0ajqVlqKpneRyspgTdDc74Co5RqSMtWqphzMsSh0vqsAJAmAe6itGIZ7iDLl6RUGI8NDchhSZSGN+qsJGwvEYOIpvndKyypqqqp3mRo3tcsWEiBqgi9yAa4d09FG95abjo/hIc7l2qU1puINTm0LTWpVSluqAka9bsJgtZQSbasZLiXBKtGS1N1SSAxFj132Nu1t8fSKFZAKsjSzM1R3J1invCkyA7DSAI2jZiDhRxPI6woShXYOpMtKs5F7gEF1gTABIBEbRgbtUVfDteMwt1yXz7FuUyrVHWmglnIVRIEk2FzYe+CeKZMJUhLhoIHNInodSqZBttfF2Z+z2YpqC9J1sW25gBuWUXWN5IFiMHKyDays4PkudwyAtTmUbdweVkWZAeCWU9xaTpGPLmAtRgx1U6iFFdgJUGNLD8pBA1AdNQ6ziqrl6x0M27LyvM6hFhqEyYtBuNjGG9LNrmKDeKNTqILxLCIh97nSkEdVQ9SMelcglJMnrQsoHNsb7FTqH1TDb7QamSi5HxqgJ7hZUC991O1rDFOczXKuqNdNyDEXkgMbb3UX/etsIic+rU8uCYKlizMbAgkj9cCV3JJCHz+ZnQQASdVRiRJJ1sBPWAALbXwPXygSmGfUKj3VYiE/MT5mYA7TO0tMnSaKSjl8QhpMSNMy8TJAuQSI5WjrjmaqeNmD4Kg65Wn3CKI1MzH4iq3ZtuY2EQUrkLP49h5xThQChhURu7TCs2x0CNdQA2L3Eg98LMtQabC/Sdut72ixv0jHV0X0Q2GvCPs+9cruqsYBiSfJR1632scOeD8BKrLIHapELPIyTJOoGJkDY2jE+PccSky0qcPaKzoY1b6lUwQA1yxAuWI2thBq5jlYrqVBrB2lbThxQ3FhRFIUctRNTSddStpJJ0jmhosvpAtN98IaKs2rTypbVchR2kn6TiFevLErqA6AtJA7TafkMTBKkowVr3gifZxI/UYYBCVVqh7piPBHnKmsZQeJpUAhRHKLDYcp2u0yep2x5syxqzU0QDIDLoUED4SqRAbYgRvMjFOUXw21KZXZgVBZVMSTTJhx7xtMWwR/iK1jpq2/CHgAx0DDqB33Hc3nsIAd16u7BTVQAOoioCoPKbA3BtPL8u+PFFamNUkadQ0mDqmDuDa9x+50wU2ZBqaGszSs8oRgREBVUBZjboyrsdRI2VOlHjUAjWLC41SJ7bg26HHpRwZ1srM9lvDoOhKllKiVMiRpDCfKQPnvj2QJHhxOoaUU9ZaDaRG7nA9PNruwDAmmWDTB3DTBBvE2I9RhroUMT8K5aqxgdYI8Ee5kT2GOg8VyJ0VWYyaKMuYbVT1LUB+E1NVgve7Xt+E37SzHA0pktUGkMpIDIQF+IIRDAmQuvX7Q2qDa1YVK1OnqHhUKjMSfhJLWmPzNef3vLAGfq1c1UWmgJ1H2JiSPRb/wBxj0g2XXDLeEpr5qeVBpWNJi2q8y14J/oPXEK2UKsVsYMSDY+Y8sNHpLlnGj7yopmSAVteykG3WTcjYDfAzqtUmo1WjTZiSV0OI9lplfOxx42StddVrOD8NdYiktPYlVGqowMyNABqabbEn2xonqqKfPSKUzI0pTIEdyC639UPnhBwmktJVNZKSqRZWZRq82DkOR5QAe+8m5rN6hdaDjuSuoDoAqhhtsNJgYETErbwzWNAH7+6qNSnQlVrMVNwhUh0/hcNyHyKiQIw+4NklqrqBLK1zqAmL2M8xv8AiUkiRIMCUFbiaUVC+GCdyFPKJvEgKZ22EfXGv+zBD6SiFDMgaRIA35mMj1m3nbE7jmcG8VqUGNDC/wA+uuatp8C1ro0hkBuY3Dq142CwkT00jeDGf+0WTaiG+7c6kSjymDcmoQpg7gc3YGO8b811loYqVY6BAhg5HiKTIWxg3AiT54W8a0V6RQLCg6iTUAa0xYiQL7qSWIElZJweQNEtKB73VbOFvb8z+tlhsixovTinTNQNZalWWQ78qsVU7Ea+YiNgYwXWz8ioAKlRtnVECUxN/jbSGZYBnR5gnAFbL1SWFHMVFCHmBY3BkkyuptEwYuNzPdxw1WdAWdqrAQ7KRpULEGNCutjsWU8pIBw5lxBUJAaSHGOueix2Z+z1WrRqcmXD02GpdRWsoOxNtPkRNuoBvhblMhnaQBph2F+RH1bbnSjahbqALY1PEuGNU0mPHpHUvxk1Ei4KFXYkxYLzzBgEmBnhl69AMtOoSAdjDKx6WIlCRETY3E9McaDosWtTJqGDPXir8oxqIxqLod2g/hUteBUQfDqIIFQAEGZm7YjQ4chpVlMjmDo4nWL6XDD8QB3WA0lSOxYZTiiVaZp1KZViIZGYAf6dQ1Ipj4S0AqpAEAF5wD7P+Lc+JVVJSSpQ80AXMgtHS4kX06Rhwa3dWUqDQJKzp+y1R6NPUsEg0y1mXVK6DIOxVRzGAJJ74C/+U6iZd1dAKhZfigaNC1mqDVMCypN/xDH05uDmlQSmqsIGltSlKghSNeiSAwVVNjDeGLyATHOZRK1JaIZKheRrFgiKEGpj+QuBq7h7XJj1j6InYdrhI4QvkLUwqNWbY8lJTPNpAUkwRZVj1J7A4nwZ/EbSQzarPAJJW0ABSDpEAwN4AsBI0/EOEvTOxNOimlXZBp0sNb1ArD4qmsAWkLJ3iElXJVXUQpSluKagzpYjmqEfDq5Ym5tAiMcLY0UdSjBtso/4lX1+Fl0qLUsCQDrOmwgBRoUWj8sCCLy3yn2XemA9WkWc8xq19Qpr1k6hDd+a57YP4TTGVpg1DTojtCk+V3A1NteVi1+mEH2jrrXjTmF5ZIpQQB5lllSYnr6WxKSalhoqBRZhW5qkFx238+Hqisx9r0BalSpiuGQqaj6gRaJprMqF6T8umFOQ4IzaQtIswlnaRBUgaVWVIU2Jkz8Qtyma+A8OOt2JELTZgYJB6SIExNp2nH0r7G8Rp1B4aaFqMqour57kQevSdjfYqceyMNCZQb/ocDU9IC+U57JVqBJKsgeVsbEWJW29/aR5YrSmBAOpGI7Tv1AsRI7E9cfV/tnQprSefuyNWkCGJOqxGkwL33uD0FsfMKyvVqR4ZZzMkAhmJJYkxab77QMPpVM4ukYvDtouGU63HQVJqMhBIBA2Kkgr2g7j0ODaKJVUliDGwBCt9Rb0Eqb/AA4rpnSSjHSoMHXDr7FYJHmLeeOLTpMSgJQqTdTqptsJBPMAY6g9LjDCQpmtMov/AAGoyCJ+IxIkCAJgibxuhANhE4PHDyVA1s61LVFBEhyCFqJBhwdu5IPXY7L1ayUAHCZimuxVmDJtsVEKYA3mY7DBOVzlHMeKWgDwyzTY/EotptIJBkjoPMCU1CvoKeCotHe1PGx/CBofZqkHKuraKgQppYSrhgrCSDIBeYMEgb2JxVV4HzOoLFfunm0kANJna0Ms9SFMXwVRz1S9PVJqqV1KQQYg3j4SDzX7mYBJw7yWXL1HVUCNAUeKCOQABDpiSzaSQB0jaZA9o4AKs4Sg/MAIj7j7LDtl1LeGgLLaw3YkmfYKCJ7SeuJ0+LCjIUgPUlGeLInVUHYeW5XtuwzPA6up0pAcxgnWCYMzJEWFyQB67WV5yotNmZir1mNoBbRffcKSb949cOpPlYuKomlqIUKvDiy6qjaQBYs3Np/CqzuB+bboLC4LmiDAEjuZk/XDJ8pXKajzNUDA6yIQW3U7MRBk3gj1wsbhwBvUWfIr/wC7FIvostwhaDgdBINQ03cj8TkKsm8zBi3TnJ3tjQ+IFpEs2orsiMwva7BTAEx8UCbR0GSTiBcqAp0/Cqr8THYaJlr9XMneINsP+GsgEvpOiSd1o0yLEkiXrVJMACd4BUnAAWOnmtXC1crbT11upU6rCGKAkbBA2ldpl2J0W/JBuD1w3+z/AB9irM6pTG4NwCN5FxpCiOvURciQKyF0kggNMKQAz9gbwq7SBZAYuzXW5ig1VF0yVLBZFtSr2HRSxsD1kndQEvbeQtWlUyGNevBfTsvxmkabhpDuF0kmYUwpJDDqKhjYwOlsIOM/aOmcs604L6iIPMerAa7MRpJi4kDZTjNZmuxqs8wNFwNpC1IHsUEfPC/w2CwRy11qSoElSjSpjfUplfQx1OBGbQpjnMbJaDOuqMrBRd5hwr60BLLBI5hOqB+bniYMypw04eWWqqLTLzpiKkhh0KgguoaxLU2ME7dML1ZWRAOWpTWGXddRJCusiykQ0iYBNisaTMjxFr0QPu3fSyDUWk3TQBMwwaUN7N5HD2ABZ9R0CRv6HgePjyV1cVXBJevykrpbUBadBdQ6sRYjUBElJnAY4g4I8WjRKxCnSXVm2YF3Janq3AI03jSRfBWSolR4niVCvKbMV3IAGjSQsuDDG3wwD0uq0U1SQ5kgKdREglTqNS4IuZkHZriAcdzQpW075ilr5vLvIq06aKoLbsKoMCBTUtpm0xMML6jEB1wrh6hFen4zE8ocUiUZehIenUKhQIsxtFgCCVf7BTrKECg6QQAVMgmYgrUIHMZK3HeMHcN4SsCoiCpUUwdbagpHVYVmP+kLG8wMCXqltAuu0eqPzmagoaZqqQwFICatIyZ08xWoBIMmLS0ExGOcOzlSu6sxAFMsnK6imwKrCq0FipqgliJnlAvMMlyoYFqkBqgADLzN4ZMQ7TDFWvKwsXuIgFsjT8asi03ak4XQoYk0lnVESJBRtUXkkzN8Lm6caDomEv8AtFlF10RVRy6gv99qGuLszNYFQ29PShEIq2bCM8VqVn5S6BZjliodwTBcIl5BdojZQTIwT9p8jSamtPKrTD1E1/dgRUCtpdCL6GVgGENDQbtyQtyWaqUvuEZmqAQyMQlNTtzJVGlzptrewBgLtilroF1nOcBIK5mMgjseapmKgEGmBStG4Dw8mZ/CD+uGP2V+z2UqhjVy9Wlp/M8m3qoi8Dp3xyoVVSWSikwCqUid+uthp220sRtHbBOQ4/RCBWJbZdMhSq2jckG1/ToNxPWLgLBFhKdN1Uvrac/2r89wDLEjwkZCEEapMrNiATsBYXg6vLGLr59qWuyCWIneoNJHQMCqmQYO8dQMa7i/G4PiaydEhQZkKNQWJ6odOxIMEeQ+eVsxr1k3Zib7KqzNr9T36fRNFpdJcn/E3sAa1ljyTHOfaN2ChWZjp5iyj4jvF9gbTYkRIwLUSprksVfqQDb5EyPMYEqKybEMGFiBIImOokGQd4Pzxdl6lV2XmuIAJ5jAEAbMbAQBFsUhrW6BZGdz7GSjsu1b4dQMfDyf1QYbZPhiH/MXmNzCBY8iZAvvLT0tOK8nlWn7xmRIJ0mQp7BQ0GfOI39MV5guag0giAOZiSSBfYAat94OEOcXEgLTosawBxEp/kczlaQhmRu3IimehkKG9462x7iPB6dRtSGmD+KVlSTsAVE/6goO/lNdDOAv4pRADA1PTBYtYddRJEbKAO8YcZrNmrKUwoUWY6VUCdxtMnsD1uReJiTK+gaGvpwQI4BZjhGW0gNUdGUmpSCOGMSkFwRsF1WGxj5aXhlAQwbmZwuuA2rlkQpBjSV3i/SREYNapTXLVqLoGdBqFQ8sMBdASROn8207CBi/gmYZdBphapqABStiwaQZiRMgiR1t2wD3OMErtGm2m0ge6zHEeHBKnJLAX/EsE32tcTG53Fr3z+a4eAHqTTVgJOpyoEEAJTUDUzXvfv2Jxr+LZV1dw4YxsOqk7g3kEA/Ux8Vs1xiovhWNTUsyvh6SqyI5iSxEzt5WGGUHXhQfEGNDZ2SWhXViAaLm9yFkgHeA2ok9bn+uO5uhqcn9lqrJuoEKD1AGiQJmAZIESSb4pzdZWUMarlxbSwDgi/wsDtPQgb4Bas35z82xpQvly5McnmPDRjvVcXP5E9ehbaOx84w14PnEUa6hL6eYC+inHlsxEje0kTOzZYVC0L3M+ZP9/rhk7FitNPhUgFvwk3/2qJPnzMd7c0ujovIMD+rTrnnr6qzyFPKizud7neFB1N3LDqVhrnh4GXkwDpJYiLWiAPIkLP8AH3xmKfEIKRZEQlb30g/EfNn5vOB0Iw9y2Rq5yi9WowpUKYWo7EE8izpVR1JJb5rvgy9sGVpU8RkaSdT1KFzoUZdDJkVKanzZQNX1Z/lizO5nSlCsJLcx0zYyV8RT31KT8vkvz2cDIwtCsTAtDaJHrcE+2LqmaBp5bUbB0nvpILN/tafcYWbJ76oIMHYe6JrU1pVREssGkV6lS1o81Jjyg98UNXVswFZphQC9KZqhYFMiIPi3CkjeSbSThdlOJoKv3o1aqgIUyFAZiGgqQZWSYNsdyoqL4dNKw0anBa2gXVrMe8ISPboRgnO2UTndo6Bv6Hq603DkQ03NPLVLGA2kloBF7ACTMlCYFrmRBlTIoAWJrKzwut/DLkm50g/BtFovIJbqtNZKaBQS/NZjGhRFzMjTIcDR3UyZkL2pk1q1abRUAFOS7Md1UQNEkE8tgrbXMDCzEWVeUX4DfrzVzUtIK0lJV1kln5vDVjqZoaDzDyjQL7Ye8HE0QVrMBGnVpBOmw0gxB7fFAibxyp81Wdqgo0vEpqACwki5HKHZhPKpHMRpAEDqzanh3BJprpgqkEtY1CX67QYBmJ1W3uMLy3sNVbhXMDZHH0U6dfxdOmWppUEaReQsiIBIhRsY1MduacdqZEpRerqFRWqksR8N/wAIOoEkTpjrAjpg7JZIUqqhvhVtOkDlZwL7nmOpF9lEb4X1KxNIl9JXkVFYeIApAMQepfdlj8OowZHMpm6aXHPDPlt7+6wX2g4Aqsz83hAFtCQHYFlUmI0kFoaQIIgRtgLhdLSoPihgynSIAqPTFokuCpWD8JaI6gY0Qzo8WRBqUvhgEF9JIq04mzwdSkTMICJk4UcYp0qDKFQeHVZmXXdadRSFYofymxBF40iYuGMcCsjHNa2obW19URmzynxEarTImm1Sk5ZReRrNOpsSeUiAVOmzTjN8S4XqUPRIakAQWSDDHUQrpY02MbmxA1CwgM63iVF+710KysQy06jRqEg2JkGLi7apMQRzZzNcWzCVDqdhUWVLfiYdQxjmHk04eQIWfULdf5+lS1cksznTzao0Agkm9ie14vsPXAhpgzpPLPWx9SL4ktIzJFpjbl7xba2OGj2IOA0QQXXN/dEZekLkiSOkm9v77YMpcQZ0VQDyzPNpUjoAohRHa5MnAJ1M2pRzTsotfoANvTF1BTJkFRu1reVvM9T8sCngC0f1OctW0r8QQH8sfrqE94ufLBCUTaooZdgHPKxbyJsB2Mz64B4RxJtQ0wsHciQI7iL+hkeWD2rqb3e5uTJZj0HrYfrIGJnNgrQY8OatDwnhaOr1qjqKiKDTSTLsSBq2MgCT5wLxgZQyNopy4m4WAQd2ItGmBM+WxIMLf8YenTIWBLczDuQ2nT+6AsX+K3TfnDM5UorU1HVI0L1J1QTp6iF7dxhREKhlQgyLLmaz9R3d1RGLCB94Ha8IBMausb3wdwnP1aNw48RA7qZ5bBWhL3uNzbaJ3KvOgJTeANbMEcwAaS3kHrqkXPQW624mYBy+pRF1po03AQBmt1lhM+WOlllxtYgwCmVTjj11++aTqu0SDM/EDa0Hm6TcEYzmYzFRDdCoDlBUWblYJW53gjlEET1wTUUFTfTJDAjpv/2tqB9J74ozVHxKRmBUWZXuUFyvsZi4GkxAYDD6LIKkxlZzhYqrPBFI8MqQ4DaHA0TAmGmRzTYxAgScCNnU/HTeQALOIECABqpsYiNycdyb+JYi6iZmGSLyCdwOqnbcR0rY1DcFSO40ifP17zeZnFSyid0NQpiCSY6DuZ/4/p1wSXgKv4YJgG/N3PciPaMRq1dxtYADqB1nttf1jvgrh2QNSoFa0XjqT6degjCnOi5VNKgXvDKep95VtOXqMCslyEOkRpmAii1haB5Y0XG+I+BlqeVEtKK9SWmXKhVA7INTEDe04ecL+zNJUAb8J8Q6hzaiDM/wi4aN5jqMZvN/Z8M5OqNRkX6COm8AAgd4HfETqrS4ToFqf8ZVa2fpySCpWLAkH42PkLCJj1b64Y5vNqKLRBiomk7GEGlfoCPbFHGOG+GBpEKACD5lZ9thPn9FPiSTA2A/2jf9TilsVACFm1WPonI7XTyTkqGrhFNQNTqhUaf8uHY2Q3IgFjtDdR1jkcxS0Kq6jXcsRMMlOeqiQASBckGIneAOPUDaXohyruNRdQxWsSzIoJs46yRfUQR3KXIKvhjwiXRlBCgksWBLaxBiCRChfhABEmcHoF6m3vTr0PsnXCOGVCFX/MNRrKGnWRp0wWFryYEzq2AmWD58suiklM0yTJLka2OnmZtUudrJBluePhwm/aEIOgJazhZZZBLfFZAqpygL+UiYJJPylPUylSvghZ7F3ffQAIB3CgAEilyxInouLrTOgGy0WUNJCbhlFryVYjfw7FhqO7TOkXmUI2/2UA1M+qA1l1d+ysYJAg9BHQY+a5TiOvVzLpBQC8EKoYKLAXNp02lu0atTR4qUhRpVTYjQIfTu2kEMYkDaJt5DzIY6ZXW0yWEbn2W0rUqNMEFpI+8gb9TaO8G3XGL43SZaj8jlToNiQRcAS0HTAkyN4EAWJ01ZU0BqcqYGpfynyteB+g23xj/tPxEfe67eHTWxp02GnWEbTqMdTKMQT74Ou3MyTsgovcwyD4yqcxkQSHALPoSoCgl9USYK0zcMtgIHSNsZnOU6beIoUDxJenSdZUV1MQJuocHQV7+GTawYcSz6qlIORE+HywNJ5WWVKt+bbVaIgi5XZVtdNSY8SnzmRK6SxLEAWidLAQLbQVAZLQRdT1XOqEAxb24+R2SbOV2K06yg6bI350K8qybXAETYnQSTBGAPtATUWm7INbcuoW1DpK7AgQLQIAsMadEDM6RpDgOs3ENysB5REqZA0yNryzfDgaeVMQRmQpnpzT+hGFVsVlIG36T6eBmn3urrG8SSKrrCnTKgFRBBLQdS3J5puZsBsIwNQpqsmdBBi9zB3jtF7z2GH9ThQNOpmG/HmWj+FdTt87DCahkCwJYjqYMgQPi27b9LA47TqgiJ0slVKBFwL3PXXkg3m3h2A6jfzJP9gYbnh1V8uCplZOpY0sWF4Y/igLIHSWiOo/D+E1G50FxedUbXJnvHT+cS4es6D/8AXWCyJgK1iCREpBhgYiG7GMWMa11zspwwgQ7faUoGQZkSpp0AqxkfiK6pmLgzA9x3GLP23ToJSAAVRZ3JNzE27fp3xe2fai8gQU1SrAFQzQGsZHW3lB88Spp4uqoVltOlCwOkAf5j235zCi45vQYHK12i8czLA94qOazyimtIHVUJLMy9X02HaBJAiLk+QxzjmbZVpqpjRMEG8izsO0tIBHRB2wuWiUqqQmqDIE/F9bX64r4i2upIghbAAjYb7RuST74UKYBlefVeQWpgtSMoCRzl5t5ghJ7fCx+XfBGWcrlwdJgDtMSpWT2kq3zGAmpO9AGARqLN2FlUG1zdrDy9cEOSaKiT2PaCV0/LxD9cEWg2QtqOb3jwUqdYPSRgPxEnrtpDW6g9vPAWZzAMlTdXbSIgaViDBJuF6HopE4r4fX0WnoT/ALRPzmfVRgYrNXQSF1OLkwFvBJ7C8+UYYAGhSvqF+qHZ7zGx26HEGaSbR5dsFcQpDWxpg+HPLNyFtv8AOMCssY8LpREWVoIgdyZP8v6/LGp+zSadLl9Im/c+/QEzJ8iLzhHk8k1WslNF+hMDqT3v/QdMOOIZ9aKlKJkoeZ5HxRspHUbFh56bYlrEu7o1WhhKgpv16/a2PEOMUmDoWc1SBYgQJMEOTsYMxvO+AaNamsu2pjpYiCovpMHtAtt3ERvjANnCDA3Mbd9/6YlUz72gkdAJ9v1nCDhSd1tn4vTIIhNOMZqVFztA72AG0CPMA+uEM6WB67kf35frizMVyzcxteOxgRb5DEQBrJmQPr5YspsyNhYWKqdq/MEVwvNFIIUM5YAAgwLrJswkn4YIjmJ3jDipx7wKMAAvWDhjpIC0/ghb9Sura3L1kBLkC6utQHTpKlT3IIiLEWIBva3XDRcwtYhqg1uArFb6qjcqpTUweUAhmEjcxsDjpF1ynmawmYPXX8V9qNMU2J1uAziDyqBISAwBDGDIMwB3jDXM0ivhrolN4lbMbkH4oIEAC8wptGnCT9oVXbWSWJBqzys7HoJ6F22tC05vi2sCq1I52UCXpnUAWhQRYQGbsPyjscCFbSeBrsn9OoDUp0UJ0qQ5MWheWqXDKJ2bvc9TIGmGYFIAqnMeVLagCSepAIMzeB8LDrbLfZxxSCio0lF1t6fEgsfwkmoQfyqOpx3OZ5ap18wR0IBkCDpUtMrc8yra8BTNzLuzaRfUqvORHE+gWpr/AGkHiUhqgVeZvxRqaOYAjYkAgxa97SDx2t4y1dJuVAeCLqCSTcr+EsDtcKd4Upg2qo0VLhOYAkrLCpUBBWQAsqoAknSTA2ws+0Gdb9pcsAA1AN72cfIwvmB1wAEyCV2oGtp5tphW1c2oVUIgeIXlrkKQJDgDoROoC03HQH/szBzAM0tMQbtRMg9bxq1KRbmtEAAKjnQ9d1IWCzhZMbjl0t0+owxy+aajUQVFbRFjEFRGmLGNLADY6T5GDias4iR11omUqbfn6CJpUxqhjIUghujUqosw9GgHtqOCONHRRBO616L/APUNJ/3UjijOjVRYoP8ALU32Oh7i24AaD5GI5Wwv+0vGBUyNNx8ThZ/iRh/NiffGVDnvE7268blWVHAMN9LqjNvOXydFdyjVG/1Ef+04qr5QaadEG7ANWPYTYASZJMbRMLaxxfToFqoQbogBP5VVAB7ks307YZZZKVMk/E3Q7sZgekTsfa+OuqZNPHzK6ynm1008ln+I5RjUAKkaSAE0jlX94yL2nofQAYN4xkAlPxAXOro5+OwFnEgiOkmRuTbFmcrGmxYorsfwQrBR11swIm95j3xZ/iVJaTCooGvdLwSJI0lU0Bu0Dr53upVSWCChFClLs+vsfHrgs5UbxWVa1MqwANQwP8sKAp+IbhgZJAPL0F7VonwadBfiqjxGhQCFB5NTE8oF2AFoYbk2ZcQyNOpKLppu2mFuzAn8PwEiYHoB5xgzgmWotT1aQgRjqLyqbgrJgSCTIXUIIkSCYf2oyyLclnnC5Kh7Ugzv7jx581meJ5RqTaCKiVGA+IrpI6EkgReTMxbrvirI/ZdjzPUpAQzASzalSNfMiMogSTeQBMbTt84vgkB6RqFwW0svi0KgOxQ62Ydbyx9LgY/LZylXJQpSyyASSNZjm5iu5usAqxIsCIsMGyoXArMxVENcC2I2ggnz/qJy3DKLLTWrUZF8Q06rKUbw3aQHMTqpiGB2mBpY4GbTVpOwY+KNTMGJhgoBlbWMtsTfRM7DEM7SqVvDYMxogrSNYqW0tAOltGosB+GLEbAXAnxXJ5qoitUQlQAlIosqx5ZCx5AkgWViQQCTDJjdSCTYJbxXhwpimVcP4iByAIKFhGk3N7H6bbCrO0CGcVZDqdJhdiFIgixFwBJ/e3jB+R4iuXLrTZS3iU3WoaRLEpsASToAY6tjqKr0GJijTqVgtVGWqzaPBSmy6SvKNRhnLTqJARiSAJEkApKTpqllEsKRaZB5YkxAiZGxHOIvIOO0+HJH3lYU3khkam5ZSCReF3xCrk/Dloq6DPhOU0aoYCeot1AJg2nAbuSSSSSTJJ3JwQXpsFqTW/Y6IUH/AOpriXb/APDTiyjsxFzGwtjPPUBETE3P/pH998eZzUYs7efn/c298RShe+wgn+nr0wtjcuuqK8SpUrCeov7/AIfqZ9sRWgSAen6D+zgjKoL69226dN/S/wCuGX7JLKiAksYAIiYMR6Wb5Y458FU06ReO8ly0Ii4MdIgjr88WCNQtcSwJ7f8Ak4Zfs0isYsnKkbSJLG3QKpPyxXw3LKUqpcsUEN5agzG/koFu/ngJ4qgMiw6hC1aN1VTbmbtA1eXp9cOaqgUlViVGosqj4mLGDBGxsq+gO+Bqbr4shQBTpwOskEEf7pnDmm1IS5YfclCvcrpTQPq7HryjCydE9jRc+X0SZ6iU6gqXcKF0gtYyrK8qDNiBaw0r1BE05PMFaRlgFqS4mmTLCRp1H4iIAA5lAqMTBnBOayK6pIIimgIO5bSBA8rXPrjhouoptYBnhRPJyaZJ7mGN/M4PODZL7Jwdm6upZjPM1P7xoVG0VdKgNzEGOxJII78jHacU0KmlCYnUqiVI5VB8R9QAknmQTbteLL82ilGbXMkEiL6pYLPmVDMY7j2GVm0aG2DTcnltzWmLwJtPKMNjmkf6HEkQtHT4uAoq73YlIiPhAKwAtxKxeIbYMBhe/GA7gQulSVGpNR0EyASSdjN/PfbE61VBk3gfiQA95D7e4+mFNKiFprULEamYQPIL2M9cA24kpz8RUJyjTU/UfdailQp1GnTpLQZUsBFwPiLCwHYYbZWtXo8mhqlObHTqAHnExbsBhXwWpTKw1V4IEQTPxR1Pfyw+rcIJWUasdI3Y6Zv3IvbyxlYipBh3r+VvYdsskeNkFU4nofUqldMyt4hrEr1W3QgqbW2wzy/2c/akocuhBUBcdOZkLQOgYhmA2Gq2KeAeKtQvDqo6NUZQ52seu/5ffH0r7O8KaDTBkFde+15A7EgmJGFgkuDW6oaxDAXOXzSlw002zOZdDUDVWAUTpXmYgHudoFxDCewilZtPiOnmJaAzfwrLtHc/0GNX9rsitNFo3AJ1lh3nY27zIHrIxluJVFWPGCaLaCpN/YH++uFuMmDqm0SMsg2Qb+NVOrRVttopaUW3T/gfXEsyXp0tT1Wpt01uXYC57WknYTuZ09as5xoqvKvL6Wj5D9cZriPEVcyYntLD6XH1xTRY921kFbEMoiZunFCv4qnQoJIINRhpJjTYD8O427x3lhwzh5SnUrqrUg7wH01DU0kwoDaodWmCIMwLbY79mKrkU1oUwWvLaQxVACTJaVUsxnvbD96dYBQ9SagUA+GaadAWnkJMAi2mCe/RuYgkbIasODTYuGkayY24cyfJLc9wCpVKmjVhgdao9EU3KbEryklbblQLiQBjtHhrKop1X1oDzZat4dVqFoWrS0HSVkzpKoGFoblOHGVyRdeaq5BJ1AmKeo3EWULUBvKKjDqpEnBlPhr1gVarJWYBPOGsQ1NRDLOknw+U6iQYMHDmvMQ1Rvw4e81Hm6zIzNBstVy61ChcHkqaoosHWVQrIKqZKiJAJvzuAv47Tanw3L0ioFcVqyBqZIOlWXm5Y1aixWTMjzxrW4LRqVFLSKgJUljPikCSrG1yNJDgC0iLTjvEOEO9H7phDVCQAoEAK7KbWEgKNgbgxJOCaeJXn4ZukLDcW4T4udqPRoasvTanlVCnSRU0aEKkm7a0LE+sxM4X8TyC0m003FWnSKmvmaMqQakqygk3WBAgR7HGx4tSqUAoy6uVZfBYoSZeNJC8x0s5BURssxuQOpl1ytMeMC9WqCirRRWCgLMaSOYgjVtDSLlSSW5yFDUwQcDeDzWQWm1TxgmbqrTczSFRtPirAHOzsoIUcpmQIMTsc5meFVUYqyGRHw8ykESCGWVYEEEEEjG1HCsy1IjNZKmUVtVqqUKqBo2TXIsRpBWByiIgYR0/swCOXO5dRJtUfw3EH8SG6nyw4OhYpBYYKzeCqLHTtIEfO/8AU4GC4c0cyUVqem+gD0J5i3/QxHy7YJydSF5RnxCmWGkLTBPWZa367dlxFqjNNVTGg6dr8xY/PmYz6Yoap4hBmFCL8XXQtzv1JIA8xi6pqSkFBgEyQNvhETbe5+WEGy0h3rleyVcgtC/GCsTbmgfM7Tg/h3C6j3JJViJ0EEx2JE6d9micB5AhU1W1a1tEiIY7TjefZyiCq6aekweXUQOwgHmB6glSPXCHkjRX4Si2oe8s3kuBiCRLK7FTFuUc31BHpfA9bL2YhYkmoewgsFX1g4+iU8nyG3xW1RAIItyjYzP0juU/FuFhV0w2iwuIMWYxPU9YE9trpDzKqqYdsd3ZYqrXmoWPMVUHynSI9IMfInE0yL1NI1Soc6RsLlbz5ySBPSMD5oMNbFTc6durAxv1hTj2bzN2KcoGnwz/AAkR6W1G/fFQWW48Qg81kguZKbBHneRAvN97fPA/7Pq0hZJqvo+Wkm/q364c0SpqozRULczCZm6ufQcpXvfHKORDaFDBHTXUZiDeSAfRQt+5sOuDNQC6V/nc4xFiR6/pBZ2orUHCiB46qB+6FeI9ZOBKdIpTVnQwtW89YF1HkIv6jDp6gOsKFinVNQtF4A0pHzEDuZ2GB62Xaoo0vOqzk7ICxJ+ZE97euBFUAQntwZJcRciwHh+/3ZD8Nd9U0dKoukFidPS5k3uQTHntjfcIz6sALu22ogxJ2hYv7x/PGFHD6tWrpkpSUxzGAkKBB8yIHvhh9m+NeGAgJLvJZiTAgE2AuT0nzPc4jxdLtWyNetSrsE803ZHTv4E8hwv1ot2Tz3JKqRK9Sx79I9I7Ya5b7a+AM00n7lVggbapj6x/dhmm4lT8SjQWGqEiw2Dt1aJ2B+ZHbA3FMypTilMdEBn+F6SAD3Y/LGbh6bw8dbhWYlzHMM3T3j1YV2qUqhAamVYGx5HFmE9mOkiZ6gxYZ9uHHLsadca6TmzG49xb2NjvcXGLqvG6ZbJ1av8Al5nLeFVP5WRipPzP6YR5v7QsBUyeYE6CVV9x5EjsRBt5EXGHNo1CY64EjwOySMQxrR9OXh5rvFiMtzUjqQ7KTqH+l5nr8JuO3XGezHEKdUhgg1C8Eb+6xI9QD54FzFeoAdwjGINwY+hPmMFcEyGpwIHmW+ET3i58lFzjVZTFNuY68VlVazq9Ts2i3A9ea1fBci4K/tVequuy0KeqL9CEU01/gsd5jbGtyyUl5VK09cgIz6goHRqbqoPmZ1e1sLMhxNAgXw6rkq0m9KnGxvMkGCsyABMAb4ccOz6stqRBMgGm1UgDb8BKqIO5A298TlxeVoUaXYtgada+qKyysJ1qpHUMp0st/gYQZ35ZaLTOJ5jMoGlRphRI3YgbXBOqGAII2K3IgDFdKiLlGgHq7DS3cbBzcGbG/wBZDUGggsdV7TB7ggSnYg+hmMA98KptOTMqzS5DKqzri+nSIJtuCQyNKj27SS6J1AAEzDLM8oELze1NSIBsSInY15eioZQ1leFZliSCBaIEAsQ1yRIHkBbRWLkj7wkSFkaSreI3RSJVPS1xOBhzihdEW8lRWXXNhFNievK0qNTRfYaQvdjaAcKs5kWohnol9cwW8I63YgRzFm0rqCREGKTNcEanWerujvzHwyPEOkELzfeCxg6ggtJgXM2jCzMM7aVpVCkU7LtW5mlSAagBJBCkswA2WRbB0qhaSCkvph7Rw65JEvCqzohrZgUakypHINbSCroi6OYxyFbjVe5A+fVODopIqFtYJDaWpFZ8iagMe2PqWdyaOgSpmHeoXdebTSqX0t4epkcTYMpssiAb4xi8Jqiy5ylpFgKqIKgAtDAqxBG0ajtbF7HALFxVB7yMjST9lj+H0CVkxpLgHuYBYj5fywUrQ+pzc6wx/wC6ItsCJ25sCZGiWEhjKksF8wBf+fopxZSzJDMGFwjIB2Ym8+0j2w5yjpmAFLT4kQLBeY9ySTHyt7HF+bpOzaXMaSehsbT72xzLgqgIMAPI8yBufT+fTFlNwzyx5RJJ7m5t6m2FE3sq2NtdXimqlADM2v3t/MkR5Y+i8FohUCkk223E7wBIEjyFsfMqNaHDC5EAd8bfg/FYJDATMRNpnsIsL9enTElYbrXwT2tmVu6XEH8A0UTUCZJiSDfrEblZ9W3xn+Ln7uFESOkbzB06jpMnpIInrg/hX2oNFXgKVIgrAiN7dzAMnvtYYScVzygktJVpnSTt0Omel9to9ypxkDdVZS0OtAKymfBVFA2Z3a/7qgXIkCNRwqqQtJCBJIYE9QCT5WMDfzOD8+QWlHV1W9zsSBuCLiQBEm4E73CyqtYzyiQZsS7KSxPSwBv5DFTdFmOaZ7u/6+/4RtDJFRSKAB6ig6z+FbkKB0JsPQHzxLiPDhUlhZNQBqExIHLAHX4Sx374rydAtU01DpCkMAPwyZiO5ECDcW7YKzquyqB8IBheie5O/N7SMJc4gzK0qNEOYG5LdT976pflKeikdPOC1ww8iBJ6wDNurDFuWrO2tnAgc4tCStlEbR0gYNOYAplQs6CZ7CY29Y+QwJXtTZTzaLSLjVqMAeUFzbqZwGcu1VLsMKMAGYB8F5ZrEswuxLOehZoAgdgYJ9fTHP2lQwqKAragAwjlGljt3Jt/pOJsAWdknQoIWwPMykC3Tb23wLSok0oiSKiqekrBIk9IjfpOOiCk1SWZYF+PhpHr7q7hOYelVapTuzK1juCsMSfe/ti45o+BVk89RdBtc6XpuJPX4Tv2xWw1BmUQWfYTqiJ9Yv8AXDTKICyawQxbVEQpZtPfYARO/tgXOAOY9Qm08MHS0aX6+6SpQqVUWgfwFioMRzaZuTAFpnFBydRzBHMqwWJtoAIAJNvIH0GNbl8modm1IGsJE29yxnzMH2walOdjpIIgyzT6gtETBgKRa03GA/0hqafhzTcz+uuCwR4bVgi5p0jLdVDbHaR1F/6jB3DKwpEFiBJbQx+GSILxBLadgI7xfbWPwhYJKnnN4VYImLbaTB37x6kbOcICsp0AKF03Vl0X6HmvuNXcmYMYIYkPF0n/AABh7jr/AF0/XWyNy/hJRUMgbXzTWuzHoWuI2OmmDPUlhbGm4eEKcxcW1FWVZAG33dNBoU7xyz32xkcqRRJeA9YzpliVopAmCLljYWP4lE3IxreFo5RTV+EAEILDuvKLRfaADvMRjzSkPZDjIRFRZIOtI3BZGVgLRsST6AEbbRiJVWAUBGA7Dc+hVSJ8j+mI0sw1RzDFAB0OsjsJJB1Enrc3tAwaM0WJXV8NyWYNHQkkCLXgA7mwwp5RSW9aeisfJhUZ3gkiDGoHV3YQoOkeW8CbXozLPqIVJsF0C4IIZjubiUYztc3EYIyFRQ06QALpyhRIIif3ZMsfUAXjHM/nkdZFNF0A6lCyTqVgJm8gA2BtN5jBAh2hjrikguzQRPt9PRL3rIKjAGkSWaA+otUgMR8SwR036yCdmXnLhap5KTMzfd21Cqv4ZMWIEgxoA3gbn2cJAp1qYJdWEoI5hp5irW7DcA8/XHczFRENmZQWU1IBKCNV1UElFUG6GBMwbEgc1wFQ4ZYg8j4rvEMsXSmGUhQtqZ1LK9U01EIkE6Q6MPwiBuEGcFJXIXMikLHQwcMJAJkaTEkzud8aXOOrUgzqkAMwcGEYi6kFW06TBWLggQxERjNcQ45Wp1GQUXbTAkPUAsB+Vo+VsUHQSoHVHU7tbJ0tw9bL5flqjUTrAuRCz+8AZj+E/UYrkgT+Y7/31xFdTmLnc/IX+g+QxfnakhFEaQLeZO5PrHyAxolfNtNleHZ9tlUW6KAAJ9Sb+px5HsFHe5Pt/ZwN+0aVhT8QE/Of6fLF9GnZRNzv6k/0v74WQq2PkwERmKmkwnex998ENmypi8tHy6e5sffAXEKkOVUyFJUHyBN/ffHhmhqQkSVF+0gQo9LL9cBllO7SCVqsvxcCo6rcKjR2kIRP8/fCw8Q1/ESFXmnqII287x7jC7hFQ66p7Un+qkfzxLL110PqmBItudVwPdlHoFOFdkAVSMQS0E8/RepJrJbYRH8R6nsALmekd8dp1Ap3MMX0/op9d8BvWOgKDsL+pm3pf6nBFCitNlNQgmSNPSxiT3vNvLzwyISZzQG2i5O238TxcirNSRTBVeYz+KTdj/ERt2PlgqtmGKjSYVCSrWmeUi3y77+WBspl6ahFRuYiGbe539+keuLaraNUXADaVmyySJPnafWMQEyvqaTQGgGJ5bW08ghHQhJLfFsJuTMSewF8cp0lZWCkyCCJPxdPbv8APEq1OCzNBgQB5kQI9I+gx4MtMgj4lEmdpg/1HyOObWRkEOl+mnXqiMqFRdbyQAbTGpgDA9AYHzwtybBl0limttU/muFHy1NOJPUZgwVTpYEj0B1Mfp9TiGjU9NQRZIBOw3M/qbeWDa2JlSV6vaEQLCLcSevNN8rkn0swOkkRvfcSPSB9MOEJJHKCYvswLAkA2HYmxidzNpX5FaigiS0lbkbgbLfYEEGI29sHikwIVwbGDcyWWRJABtsJ6xvviOq4rVoNAEb/AF/Sb5WkLXg9R0B+UG+8j54Pp5G1xt9f7vvgfJLYANP9ix6dMaPheU18u8kQDE+XURjGrPdMBS4it2d0pbJKREAg7n5bxO3f6YBzGV07N+8ZMyexix79DPvj6EPs9FNp5Y7f35fPGV4jlQDeI87RNu179MeBqUiA7f8Aikw2NbVcQFlk4cNQZqXKo20gkk6p2uBIHL/Ik4c8Gzpa7xpaTckLEwWcDcydIEx0hiTCuukMoVbXYc0hrRF7sJFthuO8VLnwGVJAAgmLjYedlUbWvJJvGNik8wCra9LOJC1lesamlKYOkDl5Qoud4+FSQCZgkAA+WB6h0jTPJaSLBu0d+5Y9o6QIZPiQKaZ0qTzEm94gMe4gco7KOjFb2cO1hpgalX8gKiCw9I5egVvzTh5bmuswEsMbKijn2JYrIGg+dgrf0aI6xiujxHTS8UiQWqWmLwyrfc/845mUPgnR/wDckKDYhFDsk+f3bT/F6HEW4bOimBK6KbMsb84Vp7RqLf8AjCm0k01GaRy662VHEyPDcLAVXB1DdQ9KZgnljSNt/Mgg+rtWpMKvKS0M62gkrJB6ak8N2VxuFHXaOTy/M8mzU6Ct6qDLd7BGBHUEjzwVRdqC06TnXpBUg9oaFJG+60/dhs8CkAC6S58xF9fYFCcWzlJRsw1p4lJiSEgrramSd7gEK14qC4Jv8lznF6i1HVXbSGYLO8AmPpjUfbLjKFKVCkW+JGQybUzrCgyd1BAntb8IxiM3Q0OykyQd8W0Wg/N1zWRjalSkSaZIvBIMeA+gleyVQgkAxqBBPWOoHrt74sTMLJtJ0aRPcwCT7SB7dsDU6hUyN4I+Yj9ME06BVQ0SXBA8ibfof9wxUsZsqFUWQRFpPnJJ/SMdoydR6KJPpt+p+uLEpA+JJkjr0tuf0UfxYpFYqjKPxxPoL/rf2GOapgOW65Te5JwVokin1Ekn1AJ/6QDgXwoWfOI9N8TDKtSRzAfUx+mr6Y9C8HEWKP4NGmszWXTpn+Ig/wDarHFTZnV4oVYVjO3wiYH6j6jqcc4ehZHXoEZ/cACf774HIhVCzzDUfYn9AP7jAxcp5e4MaPH1/qOoUCfFCj4bBuiwwkzijIZIOxLtpAi56k7e0X+XfEkzDVB4aDSkSRuT/UkxbzGL6WU1HVVOlaZCEA3J0k6R52C/LA7FOAByGJ11sP4NeeicNklVQFaF1i/WDdR6hOY9iwGIPXLsURSELD+IjVAHqTJ9sLc1xHQgQc1mvf4msT8pA9MFJUCupZixKEkC3NcR+o9QcRuZF1uUsW1zhSaYECT1w5aq4p1YEsxIUTIJNhHkO/mO2BczQZTDbg38t597frglaDs9yAy3J6IBt9ZPtgZXqH/Uxb1OkX9Apn3wLeKfVP8A5g68JPn6e2qvbOnxm08qqGKjsp6e4tjmRpqax1sLU5HqwBHToGkjywDWzGok7com3xSCZ+cD5YPo0Uary/CtLVP5mgBh6xOCLco8lPTf2tWReCPMbfSE4ytYaKZBm++z+ZY+ZJi9owfSffYEtvAIN+nU9drX87LMigXTy82mTf8AFbt0AmOmGeQewkAE7RaZg79gY3tvjPrBfSUYyCy0WVYW1GY6HuCR1GNLwbMhWBMKOxgn5dMYrh2dBWbgg2J94/sbRh1lc0AAJknqd/8Agf32xi1mEOlQ4qhnBC+orxSno3tjD8feWOk277bxH9+ePZbODSCTJm4NpETvHW+FHFM0GaRMAdTJjpPeNvbB1sTUxGXOBbgsfBYLsqpiUqzz3iSbGVIg+fv5iem+M5nqjKwUSRIDNYSCQRPXoJ9IwyzVWTsT1UXF/cd+WZ6eQGMtxBpBkxMc3VQCSw7zIi+NTCsX0VU9nT665Jm3FAmsKQ7O8CRKhADq9ZESe2Gj8dK0nC81WqwSSbybkt6BvT7w9oxnPEp00XrCiDuGsTHoeY+eBuDcYYioXHIEaItJEH33A9IxeGkAkDRZlRzC5rXuu6TbYC+q3Y4wDSrOGjQnhIezPykjvFNKlX/WcE8K42Kih50M4Dx1CmuxE9PhZST74+e0eIHwdLTcgt2JqiPbSlh5se2OJxY+GLAeI6ou55Vt8vhEeWDy6iFK00z3idb+Wnv6la7hfFqcEMSUIqMzDqjPWEx7hvLCHPfbF6lF3VuYVFfvC6gY92RG9sJMnnx4box5VQqP3rlhf/T9ThTlnPhVVERysfYx+rfTDRTkkniFI/EtptZkvLHeIIH5H0XK9YNTXq4Jk+VtPyvhjU4I1Ul0ZdLXGo3wtoD7qp5aT7yRHyJPtizMZWrTYrzW7TEG4j2OKDazTCzKbgRmqsLgQNLXEgcdYKBwVlM0BAb4Znve8fKZ88DAY5hyzAYTPM8PgAi0qXI7dQPkV/6sUZmiaNRQRdYJB77x/L54jRzzBp3kix2MEGPQkD5Yjnc0arlm3P8Af6398chMLgRZcqTpBJ3JMfKT7n9MSpAMsbQGYn2ED5gf9WCK9OmjMobVbfpsTA94+uAVQnHlw2KN4dWK+JF5pEfMjAwrsbDtp9t8FZGoER2/FAjt8S/8H2xUKekoVIlhHuQAf+6J8jjg1KY/5W9bo6hQNMkp1QrM7EBNZHuxUfPAebzPiPC2UuSPVjufaPliipXNwGsCY8wd/ninVj2XdcNYxl24Jua1JQkX06jfqRtbzMW7DBmXGnmYi7KQYmwBIgd2M/InrhNSzK6QpEW0z2lpJ+VsNc1XChVptKvCz1UjlJHqD+uJntOi2cNUaZqGLRYbEiIjlAE7TrdQzfGC66VtqEue/QCff5scXZaqalOq2oSKYRB13UE+VlPspwsfLfHB5UMCPxEsY+gJ9sTp8SIceGsAiCveJ6nyx00xHdCBuLd2pfiHWIiB5ieFjfxumHAaUqdYnVIQnoFEmPlGLeHcTBbVsoBkbEczED1Mj5eWFAz1Sk696YYL5TN/O5nFKZV2YLcayPS9wfkZwLqOaSTY9e0I6ePNMMZTaSQYNrkkDfxkeHNOuD8SWn8WpiBAvvM7dxCiPM40FNBaemowDEm4A7xc+1rYxdOufFLJylQ0T0Cg2v1gfPDThfGDqVbCAoLG+o2t5TJ3wmvQJ7zVo/DfibB/01TvAOk8L8/txK1CVDsSLSukGeYXYjt0Xz6YMXipJIHUwCNoHb+WM0vFNNPbm38yNz7X98MadYg/ECwJIXebEn9QIxm1KE6hfRsqMfv0VqctxaNSqSJET3mxHkThbmuIa51EgqJ+f03PlgYUqiJLoUn4dW+obyCZEMFBnyFpwjr8ZKXGkgWZR3v/ACj126YVTw14CAuo0h2h6jVF8QzQK7sASQpsLxsfU4xuezoYsRIJOxv0uZ6E9R54I4nxMtBswYTHa0dNjOFzOTLNcmwJ9v5frjcw1DIJK+S+LfEBXORmg/HX3R6V2amdXfSo6lrDbsq28tWC69PTRamhkIDqPcSCfmRHomEIrG1zYyPXF2WzMSCTDWb0kE+9sOdT4KGljWwWuFyImetTHkE0y3GR4Xh6SzE26kkWX6k43ma/+GtReGmoDTRlUs/xM1MICYYlVZZYEaQrS0X2j541SmtWlYcpDv1G4bTexgQPO+Nr9mfttUKZmlWfUpotU8y5gkk7tCkxOxJwl/dGYDmixD6z2/OJb3QBva89agrEZmpoFam1PQxcQl+WP6C3+rHMxlGpiqgusg6u4Vith/F+mLM9mqbByBzsFj92ALewAHscBU8+wibgT/6j+rTh7ZImOrJbzTpnI502gEbCXC/1lE5oqEkRzqqx5gKSf0+ZxD/G6ncfLABY7Y5ghTG6ndjKmaaZy+HXElex7HsewxRr2PY9j2PLy9i+lmiqkCLz9RH6E/PFGPY8ugwiqmZ1KREAbD5b+yjA2rHemI44ukyvY9j2PY6hXsTSp/xiGPY8vIz9oUUtAnUxlj0tMR88R1qrIV6XM7TJ+kRiml+L0/mMTq/Avv8ArgIEqkvc4TwAj6/m6lSr3M3JBHz/APOL8rnWNSROojSl9iQFHyW04AGLct8a+uPOaCCvUazw5sHdep0maSOh7+RP6A4i1rTuBt88ST4T6j9Dio4JKdEDir8tm2VgZO0H+Hthrk+OsHLCB1vMyQAQCNp74RYsbAPptdqFTQxtaj8p3larOfb6syLSIWBqBPmeWVvYBAABt1jGaqVGkrtNiOpI/njlX4F9W/lieX/zh/F/PHBTawWCJ1apWIa47j11VCMACCJkW6R5+eK8XZnp/CMVLhgUb7GOC5j2PY9jqBdJw04BUg1dr0agMienSdj54VYY8F+Kp/8Ayf8ATC6vyFUYa9UApeccx045hinXsex7HseXl//Z"/>
          <p:cNvSpPr>
            <a:spLocks noChangeAspect="1" noChangeArrowheads="1"/>
          </p:cNvSpPr>
          <p:nvPr/>
        </p:nvSpPr>
        <p:spPr bwMode="auto">
          <a:xfrm>
            <a:off x="63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14" name="AutoShape 8" descr="data:image/jpeg;base64,/9j/4AAQSkZJRgABAQAAAQABAAD/2wCEAAkGBhQSERUUExQVFRUVGB0ZGRgYFx4aGBkaHB4bHhsgHhweHCceHB8jGxoeIC8gIycpLCwsGh8yNTAqNigrLCkBCQoKDgwOGg8PGi8kHyQtLCksLCwsLCwsLCosMCwvLCw0LCwsLCwsLCwsLCwpMCwwLCwsLSkvNCwsLCwsLCwsLP/AABEIAMkA+wMBIgACEQEDEQH/xAAbAAACAwEBAQAAAAAAAAAAAAAEBQIDBgEAB//EAEMQAAIBAgQEBAMFBgUDAgcAAAECEQMhAAQSMQUiQVETYXGBMpGhBiNCUrEUYnLB0fAVM4Ki4ZKy8cLSBxYkQ1Njc//EABoBAAMBAQEBAAAAAAAAAAAAAAIDBAUBAAb/xAAxEQABAwIEAwYHAQADAAAAAAABAAIRAyEEEjFBUWHwEyJxgaGxBTKRwdHh8RQVI0L/2gAMAwEAAhEDEQA/APhwwfw3IFm5qdUqNyq7fMQfQkT3wVwPhCVZ1Es3RQYjzZoj2mf0O54XVI+7YN1C0YYpG+wHW8yF3kHpgC7YK3DUO0M8ELwvgVGzpTGoi6vUBVwN9VNqGlSN9N4iRMYZ5mm0CpMNloqBiCuqmSQyAox+G4PIPhFtNjc1BLoHNBibAoApbcAfimxgwq9okhhKPFIL+JoUKC2hVBUoQA4XbUpMMJMrsSMcgLUFJrflF+v7+Vc+RQ5jQzuUam0ajqVlqKpneRyspgTdDc74Co5RqSMtWqphzMsSh0vqsAJAmAe6itGIZ7iDLl6RUGI8NDchhSZSGN+qsJGwvEYOIpvndKyypqqqp3mRo3tcsWEiBqgi9yAa4d09FG95abjo/hIc7l2qU1puINTm0LTWpVSluqAka9bsJgtZQSbasZLiXBKtGS1N1SSAxFj132Nu1t8fSKFZAKsjSzM1R3J1invCkyA7DSAI2jZiDhRxPI6woShXYOpMtKs5F7gEF1gTABIBEbRgbtUVfDteMwt1yXz7FuUyrVHWmglnIVRIEk2FzYe+CeKZMJUhLhoIHNInodSqZBttfF2Z+z2YpqC9J1sW25gBuWUXWN5IFiMHKyDays4PkudwyAtTmUbdweVkWZAeCWU9xaTpGPLmAtRgx1U6iFFdgJUGNLD8pBA1AdNQ6ziqrl6x0M27LyvM6hFhqEyYtBuNjGG9LNrmKDeKNTqILxLCIh97nSkEdVQ9SMelcglJMnrQsoHNsb7FTqH1TDb7QamSi5HxqgJ7hZUC991O1rDFOczXKuqNdNyDEXkgMbb3UX/etsIic+rU8uCYKlizMbAgkj9cCV3JJCHz+ZnQQASdVRiRJJ1sBPWAALbXwPXygSmGfUKj3VYiE/MT5mYA7TO0tMnSaKSjl8QhpMSNMy8TJAuQSI5WjrjmaqeNmD4Kg65Wn3CKI1MzH4iq3ZtuY2EQUrkLP49h5xThQChhURu7TCs2x0CNdQA2L3Eg98LMtQabC/Sdut72ixv0jHV0X0Q2GvCPs+9cruqsYBiSfJR1632scOeD8BKrLIHapELPIyTJOoGJkDY2jE+PccSky0qcPaKzoY1b6lUwQA1yxAuWI2thBq5jlYrqVBrB2lbThxQ3FhRFIUctRNTSddStpJJ0jmhosvpAtN98IaKs2rTypbVchR2kn6TiFevLErqA6AtJA7TafkMTBKkowVr3gifZxI/UYYBCVVqh7piPBHnKmsZQeJpUAhRHKLDYcp2u0yep2x5syxqzU0QDIDLoUED4SqRAbYgRvMjFOUXw21KZXZgVBZVMSTTJhx7xtMWwR/iK1jpq2/CHgAx0DDqB33Hc3nsIAd16u7BTVQAOoioCoPKbA3BtPL8u+PFFamNUkadQ0mDqmDuDa9x+50wU2ZBqaGszSs8oRgREBVUBZjboyrsdRI2VOlHjUAjWLC41SJ7bg26HHpRwZ1srM9lvDoOhKllKiVMiRpDCfKQPnvj2QJHhxOoaUU9ZaDaRG7nA9PNruwDAmmWDTB3DTBBvE2I9RhroUMT8K5aqxgdYI8Ee5kT2GOg8VyJ0VWYyaKMuYbVT1LUB+E1NVgve7Xt+E37SzHA0pktUGkMpIDIQF+IIRDAmQuvX7Q2qDa1YVK1OnqHhUKjMSfhJLWmPzNef3vLAGfq1c1UWmgJ1H2JiSPRb/wBxj0g2XXDLeEpr5qeVBpWNJi2q8y14J/oPXEK2UKsVsYMSDY+Y8sNHpLlnGj7yopmSAVteykG3WTcjYDfAzqtUmo1WjTZiSV0OI9lplfOxx42StddVrOD8NdYiktPYlVGqowMyNABqabbEn2xonqqKfPSKUzI0pTIEdyC639UPnhBwmktJVNZKSqRZWZRq82DkOR5QAe+8m5rN6hdaDjuSuoDoAqhhtsNJgYETErbwzWNAH7+6qNSnQlVrMVNwhUh0/hcNyHyKiQIw+4NklqrqBLK1zqAmL2M8xv8AiUkiRIMCUFbiaUVC+GCdyFPKJvEgKZ22EfXGv+zBD6SiFDMgaRIA35mMj1m3nbE7jmcG8VqUGNDC/wA+uuatp8C1ro0hkBuY3Dq142CwkT00jeDGf+0WTaiG+7c6kSjymDcmoQpg7gc3YGO8b811loYqVY6BAhg5HiKTIWxg3AiT54W8a0V6RQLCg6iTUAa0xYiQL7qSWIElZJweQNEtKB73VbOFvb8z+tlhsixovTinTNQNZalWWQ78qsVU7Ea+YiNgYwXWz8ioAKlRtnVECUxN/jbSGZYBnR5gnAFbL1SWFHMVFCHmBY3BkkyuptEwYuNzPdxw1WdAWdqrAQ7KRpULEGNCutjsWU8pIBw5lxBUJAaSHGOueix2Z+z1WrRqcmXD02GpdRWsoOxNtPkRNuoBvhblMhnaQBph2F+RH1bbnSjahbqALY1PEuGNU0mPHpHUvxk1Ei4KFXYkxYLzzBgEmBnhl69AMtOoSAdjDKx6WIlCRETY3E9McaDosWtTJqGDPXir8oxqIxqLod2g/hUteBUQfDqIIFQAEGZm7YjQ4chpVlMjmDo4nWL6XDD8QB3WA0lSOxYZTiiVaZp1KZViIZGYAf6dQ1Ipj4S0AqpAEAF5wD7P+Lc+JVVJSSpQ80AXMgtHS4kX06Rhwa3dWUqDQJKzp+y1R6NPUsEg0y1mXVK6DIOxVRzGAJJ74C/+U6iZd1dAKhZfigaNC1mqDVMCypN/xDH05uDmlQSmqsIGltSlKghSNeiSAwVVNjDeGLyATHOZRK1JaIZKheRrFgiKEGpj+QuBq7h7XJj1j6InYdrhI4QvkLUwqNWbY8lJTPNpAUkwRZVj1J7A4nwZ/EbSQzarPAJJW0ABSDpEAwN4AsBI0/EOEvTOxNOimlXZBp0sNb1ArD4qmsAWkLJ3iElXJVXUQpSluKagzpYjmqEfDq5Ym5tAiMcLY0UdSjBtso/4lX1+Fl0qLUsCQDrOmwgBRoUWj8sCCLy3yn2XemA9WkWc8xq19Qpr1k6hDd+a57YP4TTGVpg1DTojtCk+V3A1NteVi1+mEH2jrrXjTmF5ZIpQQB5lllSYnr6WxKSalhoqBRZhW5qkFx238+Hqisx9r0BalSpiuGQqaj6gRaJprMqF6T8umFOQ4IzaQtIswlnaRBUgaVWVIU2Jkz8Qtyma+A8OOt2JELTZgYJB6SIExNp2nH0r7G8Rp1B4aaFqMqour57kQevSdjfYqceyMNCZQb/ocDU9IC+U57JVqBJKsgeVsbEWJW29/aR5YrSmBAOpGI7Tv1AsRI7E9cfV/tnQprSefuyNWkCGJOqxGkwL33uD0FsfMKyvVqR4ZZzMkAhmJJYkxab77QMPpVM4ukYvDtouGU63HQVJqMhBIBA2Kkgr2g7j0ODaKJVUliDGwBCt9Rb0Eqb/AA4rpnSSjHSoMHXDr7FYJHmLeeOLTpMSgJQqTdTqptsJBPMAY6g9LjDCQpmtMov/AAGoyCJ+IxIkCAJgibxuhANhE4PHDyVA1s61LVFBEhyCFqJBhwdu5IPXY7L1ayUAHCZimuxVmDJtsVEKYA3mY7DBOVzlHMeKWgDwyzTY/EotptIJBkjoPMCU1CvoKeCotHe1PGx/CBofZqkHKuraKgQppYSrhgrCSDIBeYMEgb2JxVV4HzOoLFfunm0kANJna0Ms9SFMXwVRz1S9PVJqqV1KQQYg3j4SDzX7mYBJw7yWXL1HVUCNAUeKCOQABDpiSzaSQB0jaZA9o4AKs4Sg/MAIj7j7LDtl1LeGgLLaw3YkmfYKCJ7SeuJ0+LCjIUgPUlGeLInVUHYeW5XtuwzPA6up0pAcxgnWCYMzJEWFyQB67WV5yotNmZir1mNoBbRffcKSb949cOpPlYuKomlqIUKvDiy6qjaQBYs3Np/CqzuB+bboLC4LmiDAEjuZk/XDJ8pXKajzNUDA6yIQW3U7MRBk3gj1wsbhwBvUWfIr/wC7FIvostwhaDgdBINQ03cj8TkKsm8zBi3TnJ3tjQ+IFpEs2orsiMwva7BTAEx8UCbR0GSTiBcqAp0/Cqr8THYaJlr9XMneINsP+GsgEvpOiSd1o0yLEkiXrVJMACd4BUnAAWOnmtXC1crbT11upU6rCGKAkbBA2ldpl2J0W/JBuD1w3+z/AB9irM6pTG4NwCN5FxpCiOvURciQKyF0kggNMKQAz9gbwq7SBZAYuzXW5ig1VF0yVLBZFtSr2HRSxsD1kndQEvbeQtWlUyGNevBfTsvxmkabhpDuF0kmYUwpJDDqKhjYwOlsIOM/aOmcs604L6iIPMerAa7MRpJi4kDZTjNZmuxqs8wNFwNpC1IHsUEfPC/w2CwRy11qSoElSjSpjfUplfQx1OBGbQpjnMbJaDOuqMrBRd5hwr60BLLBI5hOqB+bniYMypw04eWWqqLTLzpiKkhh0KgguoaxLU2ME7dML1ZWRAOWpTWGXddRJCusiykQ0iYBNisaTMjxFr0QPu3fSyDUWk3TQBMwwaUN7N5HD2ABZ9R0CRv6HgePjyV1cVXBJevykrpbUBadBdQ6sRYjUBElJnAY4g4I8WjRKxCnSXVm2YF3Janq3AI03jSRfBWSolR4niVCvKbMV3IAGjSQsuDDG3wwD0uq0U1SQ5kgKdREglTqNS4IuZkHZriAcdzQpW075ilr5vLvIq06aKoLbsKoMCBTUtpm0xMML6jEB1wrh6hFen4zE8ocUiUZehIenUKhQIsxtFgCCVf7BTrKECg6QQAVMgmYgrUIHMZK3HeMHcN4SsCoiCpUUwdbagpHVYVmP+kLG8wMCXqltAuu0eqPzmagoaZqqQwFICatIyZ08xWoBIMmLS0ExGOcOzlSu6sxAFMsnK6imwKrCq0FipqgliJnlAvMMlyoYFqkBqgADLzN4ZMQ7TDFWvKwsXuIgFsjT8asi03ak4XQoYk0lnVESJBRtUXkkzN8Lm6caDomEv8AtFlF10RVRy6gv99qGuLszNYFQ29PShEIq2bCM8VqVn5S6BZjliodwTBcIl5BdojZQTIwT9p8jSamtPKrTD1E1/dgRUCtpdCL6GVgGENDQbtyQtyWaqUvuEZmqAQyMQlNTtzJVGlzptrewBgLtilroF1nOcBIK5mMgjseapmKgEGmBStG4Dw8mZ/CD+uGP2V+z2UqhjVy9Wlp/M8m3qoi8Dp3xyoVVSWSikwCqUid+uthp220sRtHbBOQ4/RCBWJbZdMhSq2jckG1/ToNxPWLgLBFhKdN1Uvrac/2r89wDLEjwkZCEEapMrNiATsBYXg6vLGLr59qWuyCWIneoNJHQMCqmQYO8dQMa7i/G4PiaydEhQZkKNQWJ6odOxIMEeQ+eVsxr1k3Zib7KqzNr9T36fRNFpdJcn/E3sAa1ljyTHOfaN2ChWZjp5iyj4jvF9gbTYkRIwLUSprksVfqQDb5EyPMYEqKybEMGFiBIImOokGQd4Pzxdl6lV2XmuIAJ5jAEAbMbAQBFsUhrW6BZGdz7GSjsu1b4dQMfDyf1QYbZPhiH/MXmNzCBY8iZAvvLT0tOK8nlWn7xmRIJ0mQp7BQ0GfOI39MV5guag0giAOZiSSBfYAat94OEOcXEgLTosawBxEp/kczlaQhmRu3IimehkKG9462x7iPB6dRtSGmD+KVlSTsAVE/6goO/lNdDOAv4pRADA1PTBYtYddRJEbKAO8YcZrNmrKUwoUWY6VUCdxtMnsD1uReJiTK+gaGvpwQI4BZjhGW0gNUdGUmpSCOGMSkFwRsF1WGxj5aXhlAQwbmZwuuA2rlkQpBjSV3i/SREYNapTXLVqLoGdBqFQ8sMBdASROn8207CBi/gmYZdBphapqABStiwaQZiRMgiR1t2wD3OMErtGm2m0ge6zHEeHBKnJLAX/EsE32tcTG53Fr3z+a4eAHqTTVgJOpyoEEAJTUDUzXvfv2Jxr+LZV1dw4YxsOqk7g3kEA/Ux8Vs1xiovhWNTUsyvh6SqyI5iSxEzt5WGGUHXhQfEGNDZ2SWhXViAaLm9yFkgHeA2ok9bn+uO5uhqcn9lqrJuoEKD1AGiQJmAZIESSb4pzdZWUMarlxbSwDgi/wsDtPQgb4Bas35z82xpQvly5McnmPDRjvVcXP5E9ehbaOx84w14PnEUa6hL6eYC+inHlsxEje0kTOzZYVC0L3M+ZP9/rhk7FitNPhUgFvwk3/2qJPnzMd7c0ujovIMD+rTrnnr6qzyFPKizud7neFB1N3LDqVhrnh4GXkwDpJYiLWiAPIkLP8AH3xmKfEIKRZEQlb30g/EfNn5vOB0Iw9y2Rq5yi9WowpUKYWo7EE8izpVR1JJb5rvgy9sGVpU8RkaSdT1KFzoUZdDJkVKanzZQNX1Z/lizO5nSlCsJLcx0zYyV8RT31KT8vkvz2cDIwtCsTAtDaJHrcE+2LqmaBp5bUbB0nvpILN/tafcYWbJ76oIMHYe6JrU1pVREssGkV6lS1o81Jjyg98UNXVswFZphQC9KZqhYFMiIPi3CkjeSbSThdlOJoKv3o1aqgIUyFAZiGgqQZWSYNsdyoqL4dNKw0anBa2gXVrMe8ISPboRgnO2UTndo6Bv6Hq603DkQ03NPLVLGA2kloBF7ACTMlCYFrmRBlTIoAWJrKzwut/DLkm50g/BtFovIJbqtNZKaBQS/NZjGhRFzMjTIcDR3UyZkL2pk1q1abRUAFOS7Md1UQNEkE8tgrbXMDCzEWVeUX4DfrzVzUtIK0lJV1kln5vDVjqZoaDzDyjQL7Ye8HE0QVrMBGnVpBOmw0gxB7fFAibxyp81Wdqgo0vEpqACwki5HKHZhPKpHMRpAEDqzanh3BJprpgqkEtY1CX67QYBmJ1W3uMLy3sNVbhXMDZHH0U6dfxdOmWppUEaReQsiIBIhRsY1MduacdqZEpRerqFRWqksR8N/wAIOoEkTpjrAjpg7JZIUqqhvhVtOkDlZwL7nmOpF9lEb4X1KxNIl9JXkVFYeIApAMQepfdlj8OowZHMpm6aXHPDPlt7+6wX2g4Aqsz83hAFtCQHYFlUmI0kFoaQIIgRtgLhdLSoPihgynSIAqPTFokuCpWD8JaI6gY0Qzo8WRBqUvhgEF9JIq04mzwdSkTMICJk4UcYp0qDKFQeHVZmXXdadRSFYofymxBF40iYuGMcCsjHNa2obW19URmzynxEarTImm1Sk5ZReRrNOpsSeUiAVOmzTjN8S4XqUPRIakAQWSDDHUQrpY02MbmxA1CwgM63iVF+710KysQy06jRqEg2JkGLi7apMQRzZzNcWzCVDqdhUWVLfiYdQxjmHk04eQIWfULdf5+lS1cksznTzao0Agkm9ie14vsPXAhpgzpPLPWx9SL4ktIzJFpjbl7xba2OGj2IOA0QQXXN/dEZekLkiSOkm9v77YMpcQZ0VQDyzPNpUjoAohRHa5MnAJ1M2pRzTsotfoANvTF1BTJkFRu1reVvM9T8sCngC0f1OctW0r8QQH8sfrqE94ufLBCUTaooZdgHPKxbyJsB2Mz64B4RxJtQ0wsHciQI7iL+hkeWD2rqb3e5uTJZj0HrYfrIGJnNgrQY8OatDwnhaOr1qjqKiKDTSTLsSBq2MgCT5wLxgZQyNopy4m4WAQd2ItGmBM+WxIMLf8YenTIWBLczDuQ2nT+6AsX+K3TfnDM5UorU1HVI0L1J1QTp6iF7dxhREKhlQgyLLmaz9R3d1RGLCB94Ha8IBMausb3wdwnP1aNw48RA7qZ5bBWhL3uNzbaJ3KvOgJTeANbMEcwAaS3kHrqkXPQW624mYBy+pRF1po03AQBmt1lhM+WOlllxtYgwCmVTjj11++aTqu0SDM/EDa0Hm6TcEYzmYzFRDdCoDlBUWblYJW53gjlEET1wTUUFTfTJDAjpv/2tqB9J74ozVHxKRmBUWZXuUFyvsZi4GkxAYDD6LIKkxlZzhYqrPBFI8MqQ4DaHA0TAmGmRzTYxAgScCNnU/HTeQALOIECABqpsYiNycdyb+JYi6iZmGSLyCdwOqnbcR0rY1DcFSO40ifP17zeZnFSyid0NQpiCSY6DuZ/4/p1wSXgKv4YJgG/N3PciPaMRq1dxtYADqB1nttf1jvgrh2QNSoFa0XjqT6degjCnOi5VNKgXvDKep95VtOXqMCslyEOkRpmAii1haB5Y0XG+I+BlqeVEtKK9SWmXKhVA7INTEDe04ecL+zNJUAb8J8Q6hzaiDM/wi4aN5jqMZvN/Z8M5OqNRkX6COm8AAgd4HfETqrS4ToFqf8ZVa2fpySCpWLAkH42PkLCJj1b64Y5vNqKLRBiomk7GEGlfoCPbFHGOG+GBpEKACD5lZ9thPn9FPiSTA2A/2jf9TilsVACFm1WPonI7XTyTkqGrhFNQNTqhUaf8uHY2Q3IgFjtDdR1jkcxS0Kq6jXcsRMMlOeqiQASBckGIneAOPUDaXohyruNRdQxWsSzIoJs46yRfUQR3KXIKvhjwiXRlBCgksWBLaxBiCRChfhABEmcHoF6m3vTr0PsnXCOGVCFX/MNRrKGnWRp0wWFryYEzq2AmWD58suiklM0yTJLka2OnmZtUudrJBluePhwm/aEIOgJazhZZZBLfFZAqpygL+UiYJJPylPUylSvghZ7F3ffQAIB3CgAEilyxInouLrTOgGy0WUNJCbhlFryVYjfw7FhqO7TOkXmUI2/2UA1M+qA1l1d+ysYJAg9BHQY+a5TiOvVzLpBQC8EKoYKLAXNp02lu0atTR4qUhRpVTYjQIfTu2kEMYkDaJt5DzIY6ZXW0yWEbn2W0rUqNMEFpI+8gb9TaO8G3XGL43SZaj8jlToNiQRcAS0HTAkyN4EAWJ01ZU0BqcqYGpfynyteB+g23xj/tPxEfe67eHTWxp02GnWEbTqMdTKMQT74Ou3MyTsgovcwyD4yqcxkQSHALPoSoCgl9USYK0zcMtgIHSNsZnOU6beIoUDxJenSdZUV1MQJuocHQV7+GTawYcSz6qlIORE+HywNJ5WWVKt+bbVaIgi5XZVtdNSY8SnzmRK6SxLEAWidLAQLbQVAZLQRdT1XOqEAxb24+R2SbOV2K06yg6bI350K8qybXAETYnQSTBGAPtATUWm7INbcuoW1DpK7AgQLQIAsMadEDM6RpDgOs3ENysB5REqZA0yNryzfDgaeVMQRmQpnpzT+hGFVsVlIG36T6eBmn3urrG8SSKrrCnTKgFRBBLQdS3J5puZsBsIwNQpqsmdBBi9zB3jtF7z2GH9ThQNOpmG/HmWj+FdTt87DCahkCwJYjqYMgQPi27b9LA47TqgiJ0slVKBFwL3PXXkg3m3h2A6jfzJP9gYbnh1V8uCplZOpY0sWF4Y/igLIHSWiOo/D+E1G50FxedUbXJnvHT+cS4es6D/8AXWCyJgK1iCREpBhgYiG7GMWMa11zspwwgQ7faUoGQZkSpp0AqxkfiK6pmLgzA9x3GLP23ToJSAAVRZ3JNzE27fp3xe2fai8gQU1SrAFQzQGsZHW3lB88Spp4uqoVltOlCwOkAf5j235zCi45vQYHK12i8czLA94qOazyimtIHVUJLMy9X02HaBJAiLk+QxzjmbZVpqpjRMEG8izsO0tIBHRB2wuWiUqqQmqDIE/F9bX64r4i2upIghbAAjYb7RuST74UKYBlefVeQWpgtSMoCRzl5t5ghJ7fCx+XfBGWcrlwdJgDtMSpWT2kq3zGAmpO9AGARqLN2FlUG1zdrDy9cEOSaKiT2PaCV0/LxD9cEWg2QtqOb3jwUqdYPSRgPxEnrtpDW6g9vPAWZzAMlTdXbSIgaViDBJuF6HopE4r4fX0WnoT/ALRPzmfVRgYrNXQSF1OLkwFvBJ7C8+UYYAGhSvqF+qHZ7zGx26HEGaSbR5dsFcQpDWxpg+HPLNyFtv8AOMCssY8LpREWVoIgdyZP8v6/LGp+zSadLl9Im/c+/QEzJ8iLzhHk8k1WslNF+hMDqT3v/QdMOOIZ9aKlKJkoeZ5HxRspHUbFh56bYlrEu7o1WhhKgpv16/a2PEOMUmDoWc1SBYgQJMEOTsYMxvO+AaNamsu2pjpYiCovpMHtAtt3ERvjANnCDA3Mbd9/6YlUz72gkdAJ9v1nCDhSd1tn4vTIIhNOMZqVFztA72AG0CPMA+uEM6WB67kf35frizMVyzcxteOxgRb5DEQBrJmQPr5YspsyNhYWKqdq/MEVwvNFIIUM5YAAgwLrJswkn4YIjmJ3jDipx7wKMAAvWDhjpIC0/ghb9Sura3L1kBLkC6utQHTpKlT3IIiLEWIBva3XDRcwtYhqg1uArFb6qjcqpTUweUAhmEjcxsDjpF1ynmawmYPXX8V9qNMU2J1uAziDyqBISAwBDGDIMwB3jDXM0ivhrolN4lbMbkH4oIEAC8wptGnCT9oVXbWSWJBqzys7HoJ6F22tC05vi2sCq1I52UCXpnUAWhQRYQGbsPyjscCFbSeBrsn9OoDUp0UJ0qQ5MWheWqXDKJ2bvc9TIGmGYFIAqnMeVLagCSepAIMzeB8LDrbLfZxxSCio0lF1t6fEgsfwkmoQfyqOpx3OZ5ap18wR0IBkCDpUtMrc8yra8BTNzLuzaRfUqvORHE+gWpr/AGkHiUhqgVeZvxRqaOYAjYkAgxa97SDx2t4y1dJuVAeCLqCSTcr+EsDtcKd4Upg2qo0VLhOYAkrLCpUBBWQAsqoAknSTA2ws+0Gdb9pcsAA1AN72cfIwvmB1wAEyCV2oGtp5tphW1c2oVUIgeIXlrkKQJDgDoROoC03HQH/szBzAM0tMQbtRMg9bxq1KRbmtEAAKjnQ9d1IWCzhZMbjl0t0+owxy+aajUQVFbRFjEFRGmLGNLADY6T5GDias4iR11omUqbfn6CJpUxqhjIUghujUqosw9GgHtqOCONHRRBO616L/APUNJ/3UjijOjVRYoP8ALU32Oh7i24AaD5GI5Wwv+0vGBUyNNx8ThZ/iRh/NiffGVDnvE7268blWVHAMN9LqjNvOXydFdyjVG/1Ef+04qr5QaadEG7ANWPYTYASZJMbRMLaxxfToFqoQbogBP5VVAB7ks307YZZZKVMk/E3Q7sZgekTsfa+OuqZNPHzK6ynm1008ln+I5RjUAKkaSAE0jlX94yL2nofQAYN4xkAlPxAXOro5+OwFnEgiOkmRuTbFmcrGmxYorsfwQrBR11swIm95j3xZ/iVJaTCooGvdLwSJI0lU0Bu0Dr53upVSWCChFClLs+vsfHrgs5UbxWVa1MqwANQwP8sKAp+IbhgZJAPL0F7VonwadBfiqjxGhQCFB5NTE8oF2AFoYbk2ZcQyNOpKLppu2mFuzAn8PwEiYHoB5xgzgmWotT1aQgRjqLyqbgrJgSCTIXUIIkSCYf2oyyLclnnC5Kh7Ugzv7jx581meJ5RqTaCKiVGA+IrpI6EkgReTMxbrvirI/ZdjzPUpAQzASzalSNfMiMogSTeQBMbTt84vgkB6RqFwW0svi0KgOxQ62Ydbyx9LgY/LZylXJQpSyyASSNZjm5iu5usAqxIsCIsMGyoXArMxVENcC2I2ggnz/qJy3DKLLTWrUZF8Q06rKUbw3aQHMTqpiGB2mBpY4GbTVpOwY+KNTMGJhgoBlbWMtsTfRM7DEM7SqVvDYMxogrSNYqW0tAOltGosB+GLEbAXAnxXJ5qoitUQlQAlIosqx5ZCx5AkgWViQQCTDJjdSCTYJbxXhwpimVcP4iByAIKFhGk3N7H6bbCrO0CGcVZDqdJhdiFIgixFwBJ/e3jB+R4iuXLrTZS3iU3WoaRLEpsASToAY6tjqKr0GJijTqVgtVGWqzaPBSmy6SvKNRhnLTqJARiSAJEkApKTpqllEsKRaZB5YkxAiZGxHOIvIOO0+HJH3lYU3khkam5ZSCReF3xCrk/Dloq6DPhOU0aoYCeot1AJg2nAbuSSSSSTJJ3JwQXpsFqTW/Y6IUH/AOpriXb/APDTiyjsxFzGwtjPPUBETE3P/pH998eZzUYs7efn/c298RShe+wgn+nr0wtjcuuqK8SpUrCeov7/AIfqZ9sRWgSAen6D+zgjKoL69226dN/S/wCuGX7JLKiAksYAIiYMR6Wb5Y458FU06ReO8ly0Ii4MdIgjr88WCNQtcSwJ7f8Ak4Zfs0isYsnKkbSJLG3QKpPyxXw3LKUqpcsUEN5agzG/koFu/ngJ4qgMiw6hC1aN1VTbmbtA1eXp9cOaqgUlViVGosqj4mLGDBGxsq+gO+Bqbr4shQBTpwOskEEf7pnDmm1IS5YfclCvcrpTQPq7HryjCydE9jRc+X0SZ6iU6gqXcKF0gtYyrK8qDNiBaw0r1BE05PMFaRlgFqS4mmTLCRp1H4iIAA5lAqMTBnBOayK6pIIimgIO5bSBA8rXPrjhouoptYBnhRPJyaZJ7mGN/M4PODZL7Jwdm6upZjPM1P7xoVG0VdKgNzEGOxJII78jHacU0KmlCYnUqiVI5VB8R9QAknmQTbteLL82ilGbXMkEiL6pYLPmVDMY7j2GVm0aG2DTcnltzWmLwJtPKMNjmkf6HEkQtHT4uAoq73YlIiPhAKwAtxKxeIbYMBhe/GA7gQulSVGpNR0EyASSdjN/PfbE61VBk3gfiQA95D7e4+mFNKiFprULEamYQPIL2M9cA24kpz8RUJyjTU/UfdailQp1GnTpLQZUsBFwPiLCwHYYbZWtXo8mhqlObHTqAHnExbsBhXwWpTKw1V4IEQTPxR1Pfyw+rcIJWUasdI3Y6Zv3IvbyxlYipBh3r+VvYdsskeNkFU4nofUqldMyt4hrEr1W3QgqbW2wzy/2c/akocuhBUBcdOZkLQOgYhmA2Gq2KeAeKtQvDqo6NUZQ52seu/5ffH0r7O8KaDTBkFde+15A7EgmJGFgkuDW6oaxDAXOXzSlw002zOZdDUDVWAUTpXmYgHudoFxDCewilZtPiOnmJaAzfwrLtHc/0GNX9rsitNFo3AJ1lh3nY27zIHrIxluJVFWPGCaLaCpN/YH++uFuMmDqm0SMsg2Qb+NVOrRVttopaUW3T/gfXEsyXp0tT1Wpt01uXYC57WknYTuZ09as5xoqvKvL6Wj5D9cZriPEVcyYntLD6XH1xTRY921kFbEMoiZunFCv4qnQoJIINRhpJjTYD8O427x3lhwzh5SnUrqrUg7wH01DU0kwoDaodWmCIMwLbY79mKrkU1oUwWvLaQxVACTJaVUsxnvbD96dYBQ9SagUA+GaadAWnkJMAi2mCe/RuYgkbIasODTYuGkayY24cyfJLc9wCpVKmjVhgdao9EU3KbEryklbblQLiQBjtHhrKop1X1oDzZat4dVqFoWrS0HSVkzpKoGFoblOHGVyRdeaq5BJ1AmKeo3EWULUBvKKjDqpEnBlPhr1gVarJWYBPOGsQ1NRDLOknw+U6iQYMHDmvMQ1Rvw4e81Hm6zIzNBstVy61ChcHkqaoosHWVQrIKqZKiJAJvzuAv47Tanw3L0ioFcVqyBqZIOlWXm5Y1aixWTMjzxrW4LRqVFLSKgJUljPikCSrG1yNJDgC0iLTjvEOEO9H7phDVCQAoEAK7KbWEgKNgbgxJOCaeJXn4ZukLDcW4T4udqPRoasvTanlVCnSRU0aEKkm7a0LE+sxM4X8TyC0m003FWnSKmvmaMqQakqygk3WBAgR7HGx4tSqUAoy6uVZfBYoSZeNJC8x0s5BURssxuQOpl1ytMeMC9WqCirRRWCgLMaSOYgjVtDSLlSSW5yFDUwQcDeDzWQWm1TxgmbqrTczSFRtPirAHOzsoIUcpmQIMTsc5meFVUYqyGRHw8ykESCGWVYEEEEEjG1HCsy1IjNZKmUVtVqqUKqBo2TXIsRpBWByiIgYR0/swCOXO5dRJtUfw3EH8SG6nyw4OhYpBYYKzeCqLHTtIEfO/8AU4GC4c0cyUVqem+gD0J5i3/QxHy7YJydSF5RnxCmWGkLTBPWZa367dlxFqjNNVTGg6dr8xY/PmYz6Yoap4hBmFCL8XXQtzv1JIA8xi6pqSkFBgEyQNvhETbe5+WEGy0h3rleyVcgtC/GCsTbmgfM7Tg/h3C6j3JJViJ0EEx2JE6d9micB5AhU1W1a1tEiIY7TjefZyiCq6aekweXUQOwgHmB6glSPXCHkjRX4Si2oe8s3kuBiCRLK7FTFuUc31BHpfA9bL2YhYkmoewgsFX1g4+iU8nyG3xW1RAIItyjYzP0juU/FuFhV0w2iwuIMWYxPU9YE9trpDzKqqYdsd3ZYqrXmoWPMVUHynSI9IMfInE0yL1NI1Soc6RsLlbz5ySBPSMD5oMNbFTc6durAxv1hTj2bzN2KcoGnwz/AAkR6W1G/fFQWW48Qg81kguZKbBHneRAvN97fPA/7Pq0hZJqvo+Wkm/q364c0SpqozRULczCZm6ufQcpXvfHKORDaFDBHTXUZiDeSAfRQt+5sOuDNQC6V/nc4xFiR6/pBZ2orUHCiB46qB+6FeI9ZOBKdIpTVnQwtW89YF1HkIv6jDp6gOsKFinVNQtF4A0pHzEDuZ2GB62Xaoo0vOqzk7ICxJ+ZE97euBFUAQntwZJcRciwHh+/3ZD8Nd9U0dKoukFidPS5k3uQTHntjfcIz6sALu22ogxJ2hYv7x/PGFHD6tWrpkpSUxzGAkKBB8yIHvhh9m+NeGAgJLvJZiTAgE2AuT0nzPc4jxdLtWyNetSrsE803ZHTv4E8hwv1ot2Tz3JKqRK9Sx79I9I7Ya5b7a+AM00n7lVggbapj6x/dhmm4lT8SjQWGqEiw2Dt1aJ2B+ZHbA3FMypTilMdEBn+F6SAD3Y/LGbh6bw8dbhWYlzHMM3T3j1YV2qUqhAamVYGx5HFmE9mOkiZ6gxYZ9uHHLsadca6TmzG49xb2NjvcXGLqvG6ZbJ1av8Al5nLeFVP5WRipPzP6YR5v7QsBUyeYE6CVV9x5EjsRBt5EXGHNo1CY64EjwOySMQxrR9OXh5rvFiMtzUjqQ7KTqH+l5nr8JuO3XGezHEKdUhgg1C8Eb+6xI9QD54FzFeoAdwjGINwY+hPmMFcEyGpwIHmW+ET3i58lFzjVZTFNuY68VlVazq9Ts2i3A9ea1fBci4K/tVequuy0KeqL9CEU01/gsd5jbGtyyUl5VK09cgIz6goHRqbqoPmZ1e1sLMhxNAgXw6rkq0m9KnGxvMkGCsyABMAb4ccOz6stqRBMgGm1UgDb8BKqIO5A298TlxeVoUaXYtgada+qKyysJ1qpHUMp0st/gYQZ35ZaLTOJ5jMoGlRphRI3YgbXBOqGAII2K3IgDFdKiLlGgHq7DS3cbBzcGbG/wBZDUGggsdV7TB7ggSnYg+hmMA98KptOTMqzS5DKqzri+nSIJtuCQyNKj27SS6J1AAEzDLM8oELze1NSIBsSInY15eioZQ1leFZliSCBaIEAsQ1yRIHkBbRWLkj7wkSFkaSreI3RSJVPS1xOBhzihdEW8lRWXXNhFNievK0qNTRfYaQvdjaAcKs5kWohnol9cwW8I63YgRzFm0rqCREGKTNcEanWerujvzHwyPEOkELzfeCxg6ggtJgXM2jCzMM7aVpVCkU7LtW5mlSAagBJBCkswA2WRbB0qhaSCkvph7Rw65JEvCqzohrZgUakypHINbSCroi6OYxyFbjVe5A+fVODopIqFtYJDaWpFZ8iagMe2PqWdyaOgSpmHeoXdebTSqX0t4epkcTYMpssiAb4xi8Jqiy5ylpFgKqIKgAtDAqxBG0ajtbF7HALFxVB7yMjST9lj+H0CVkxpLgHuYBYj5fywUrQ+pzc6wx/wC6ItsCJ25sCZGiWEhjKksF8wBf+fopxZSzJDMGFwjIB2Ym8+0j2w5yjpmAFLT4kQLBeY9ySTHyt7HF+bpOzaXMaSehsbT72xzLgqgIMAPI8yBufT+fTFlNwzyx5RJJ7m5t6m2FE3sq2NtdXimqlADM2v3t/MkR5Y+i8FohUCkk223E7wBIEjyFsfMqNaHDC5EAd8bfg/FYJDATMRNpnsIsL9enTElYbrXwT2tmVu6XEH8A0UTUCZJiSDfrEblZ9W3xn+Ln7uFESOkbzB06jpMnpIInrg/hX2oNFXgKVIgrAiN7dzAMnvtYYScVzygktJVpnSTt0Omel9to9ypxkDdVZS0OtAKymfBVFA2Z3a/7qgXIkCNRwqqQtJCBJIYE9QCT5WMDfzOD8+QWlHV1W9zsSBuCLiQBEm4E73CyqtYzyiQZsS7KSxPSwBv5DFTdFmOaZ7u/6+/4RtDJFRSKAB6ig6z+FbkKB0JsPQHzxLiPDhUlhZNQBqExIHLAHX4Sx374rydAtU01DpCkMAPwyZiO5ECDcW7YKzquyqB8IBheie5O/N7SMJc4gzK0qNEOYG5LdT976pflKeikdPOC1ww8iBJ6wDNurDFuWrO2tnAgc4tCStlEbR0gYNOYAplQs6CZ7CY29Y+QwJXtTZTzaLSLjVqMAeUFzbqZwGcu1VLsMKMAGYB8F5ZrEswuxLOehZoAgdgYJ9fTHP2lQwqKAragAwjlGljt3Jt/pOJsAWdknQoIWwPMykC3Tb23wLSok0oiSKiqekrBIk9IjfpOOiCk1SWZYF+PhpHr7q7hOYelVapTuzK1juCsMSfe/ti45o+BVk89RdBtc6XpuJPX4Tv2xWw1BmUQWfYTqiJ9Yv8AXDTKICyawQxbVEQpZtPfYARO/tgXOAOY9Qm08MHS0aX6+6SpQqVUWgfwFioMRzaZuTAFpnFBydRzBHMqwWJtoAIAJNvIH0GNbl8modm1IGsJE29yxnzMH2walOdjpIIgyzT6gtETBgKRa03GA/0hqafhzTcz+uuCwR4bVgi5p0jLdVDbHaR1F/6jB3DKwpEFiBJbQx+GSILxBLadgI7xfbWPwhYJKnnN4VYImLbaTB37x6kbOcICsp0AKF03Vl0X6HmvuNXcmYMYIYkPF0n/AABh7jr/AF0/XWyNy/hJRUMgbXzTWuzHoWuI2OmmDPUlhbGm4eEKcxcW1FWVZAG33dNBoU7xyz32xkcqRRJeA9YzpliVopAmCLljYWP4lE3IxreFo5RTV+EAEILDuvKLRfaADvMRjzSkPZDjIRFRZIOtI3BZGVgLRsST6AEbbRiJVWAUBGA7Dc+hVSJ8j+mI0sw1RzDFAB0OsjsJJB1Enrc3tAwaM0WJXV8NyWYNHQkkCLXgA7mwwp5RSW9aeisfJhUZ3gkiDGoHV3YQoOkeW8CbXozLPqIVJsF0C4IIZjubiUYztc3EYIyFRQ06QALpyhRIIif3ZMsfUAXjHM/nkdZFNF0A6lCyTqVgJm8gA2BtN5jBAh2hjrikguzQRPt9PRL3rIKjAGkSWaA+otUgMR8SwR036yCdmXnLhap5KTMzfd21Cqv4ZMWIEgxoA3gbn2cJAp1qYJdWEoI5hp5irW7DcA8/XHczFRENmZQWU1IBKCNV1UElFUG6GBMwbEgc1wFQ4ZYg8j4rvEMsXSmGUhQtqZ1LK9U01EIkE6Q6MPwiBuEGcFJXIXMikLHQwcMJAJkaTEkzud8aXOOrUgzqkAMwcGEYi6kFW06TBWLggQxERjNcQ45Wp1GQUXbTAkPUAsB+Vo+VsUHQSoHVHU7tbJ0tw9bL5flqjUTrAuRCz+8AZj+E/UYrkgT+Y7/31xFdTmLnc/IX+g+QxfnakhFEaQLeZO5PrHyAxolfNtNleHZ9tlUW6KAAJ9Sb+px5HsFHe5Pt/ZwN+0aVhT8QE/Of6fLF9GnZRNzv6k/0v74WQq2PkwERmKmkwnex998ENmypi8tHy6e5sffAXEKkOVUyFJUHyBN/ffHhmhqQkSVF+0gQo9LL9cBllO7SCVqsvxcCo6rcKjR2kIRP8/fCw8Q1/ESFXmnqII287x7jC7hFQ66p7Un+qkfzxLL110PqmBItudVwPdlHoFOFdkAVSMQS0E8/RepJrJbYRH8R6nsALmekd8dp1Ap3MMX0/op9d8BvWOgKDsL+pm3pf6nBFCitNlNQgmSNPSxiT3vNvLzwyISZzQG2i5O238TxcirNSRTBVeYz+KTdj/ERt2PlgqtmGKjSYVCSrWmeUi3y77+WBspl6ahFRuYiGbe539+keuLaraNUXADaVmyySJPnafWMQEyvqaTQGgGJ5bW08ghHQhJLfFsJuTMSewF8cp0lZWCkyCCJPxdPbv8APEq1OCzNBgQB5kQI9I+gx4MtMgj4lEmdpg/1HyOObWRkEOl+mnXqiMqFRdbyQAbTGpgDA9AYHzwtybBl0limttU/muFHy1NOJPUZgwVTpYEj0B1Mfp9TiGjU9NQRZIBOw3M/qbeWDa2JlSV6vaEQLCLcSevNN8rkn0swOkkRvfcSPSB9MOEJJHKCYvswLAkA2HYmxidzNpX5FaigiS0lbkbgbLfYEEGI29sHikwIVwbGDcyWWRJABtsJ6xvviOq4rVoNAEb/AF/Sb5WkLXg9R0B+UG+8j54Pp5G1xt9f7vvgfJLYANP9ix6dMaPheU18u8kQDE+XURjGrPdMBS4it2d0pbJKREAg7n5bxO3f6YBzGV07N+8ZMyexix79DPvj6EPs9FNp5Y7f35fPGV4jlQDeI87RNu179MeBqUiA7f8Aikw2NbVcQFlk4cNQZqXKo20gkk6p2uBIHL/Ik4c8Gzpa7xpaTckLEwWcDcydIEx0hiTCuukMoVbXYc0hrRF7sJFthuO8VLnwGVJAAgmLjYedlUbWvJJvGNik8wCra9LOJC1lesamlKYOkDl5Qoud4+FSQCZgkAA+WB6h0jTPJaSLBu0d+5Y9o6QIZPiQKaZ0qTzEm94gMe4gco7KOjFb2cO1hpgalX8gKiCw9I5egVvzTh5bmuswEsMbKijn2JYrIGg+dgrf0aI6xiujxHTS8UiQWqWmLwyrfc/845mUPgnR/wDckKDYhFDsk+f3bT/F6HEW4bOimBK6KbMsb84Vp7RqLf8AjCm0k01GaRy662VHEyPDcLAVXB1DdQ9KZgnljSNt/Mgg+rtWpMKvKS0M62gkrJB6ak8N2VxuFHXaOTy/M8mzU6Ct6qDLd7BGBHUEjzwVRdqC06TnXpBUg9oaFJG+60/dhs8CkAC6S58xF9fYFCcWzlJRsw1p4lJiSEgrramSd7gEK14qC4Jv8lznF6i1HVXbSGYLO8AmPpjUfbLjKFKVCkW+JGQybUzrCgyd1BAntb8IxiM3Q0OykyQd8W0Wg/N1zWRjalSkSaZIvBIMeA+gleyVQgkAxqBBPWOoHrt74sTMLJtJ0aRPcwCT7SB7dsDU6hUyN4I+Yj9ME06BVQ0SXBA8ibfof9wxUsZsqFUWQRFpPnJJ/SMdoydR6KJPpt+p+uLEpA+JJkjr0tuf0UfxYpFYqjKPxxPoL/rf2GOapgOW65Te5JwVokin1Ekn1AJ/6QDgXwoWfOI9N8TDKtSRzAfUx+mr6Y9C8HEWKP4NGmszWXTpn+Ig/wDarHFTZnV4oVYVjO3wiYH6j6jqcc4ehZHXoEZ/cACf774HIhVCzzDUfYn9AP7jAxcp5e4MaPH1/qOoUCfFCj4bBuiwwkzijIZIOxLtpAi56k7e0X+XfEkzDVB4aDSkSRuT/UkxbzGL6WU1HVVOlaZCEA3J0k6R52C/LA7FOAByGJ11sP4NeeicNklVQFaF1i/WDdR6hOY9iwGIPXLsURSELD+IjVAHqTJ9sLc1xHQgQc1mvf4msT8pA9MFJUCupZixKEkC3NcR+o9QcRuZF1uUsW1zhSaYECT1w5aq4p1YEsxIUTIJNhHkO/mO2BczQZTDbg38t597frglaDs9yAy3J6IBt9ZPtgZXqH/Uxb1OkX9Apn3wLeKfVP8A5g68JPn6e2qvbOnxm08qqGKjsp6e4tjmRpqax1sLU5HqwBHToGkjywDWzGok7com3xSCZ+cD5YPo0Uary/CtLVP5mgBh6xOCLco8lPTf2tWReCPMbfSE4ytYaKZBm++z+ZY+ZJi9owfSffYEtvAIN+nU9drX87LMigXTy82mTf8AFbt0AmOmGeQewkAE7RaZg79gY3tvjPrBfSUYyCy0WVYW1GY6HuCR1GNLwbMhWBMKOxgn5dMYrh2dBWbgg2J94/sbRh1lc0AAJknqd/8Agf32xi1mEOlQ4qhnBC+orxSno3tjD8feWOk277bxH9+ePZbODSCTJm4NpETvHW+FHFM0GaRMAdTJjpPeNvbB1sTUxGXOBbgsfBYLsqpiUqzz3iSbGVIg+fv5iem+M5nqjKwUSRIDNYSCQRPXoJ9IwyzVWTsT1UXF/cd+WZ6eQGMtxBpBkxMc3VQCSw7zIi+NTCsX0VU9nT665Jm3FAmsKQ7O8CRKhADq9ZESe2Gj8dK0nC81WqwSSbybkt6BvT7w9oxnPEp00XrCiDuGsTHoeY+eBuDcYYioXHIEaItJEH33A9IxeGkAkDRZlRzC5rXuu6TbYC+q3Y4wDSrOGjQnhIezPykjvFNKlX/WcE8K42Kih50M4Dx1CmuxE9PhZST74+e0eIHwdLTcgt2JqiPbSlh5se2OJxY+GLAeI6ou55Vt8vhEeWDy6iFK00z3idb+Wnv6la7hfFqcEMSUIqMzDqjPWEx7hvLCHPfbF6lF3VuYVFfvC6gY92RG9sJMnnx4box5VQqP3rlhf/T9ThTlnPhVVERysfYx+rfTDRTkkniFI/EtptZkvLHeIIH5H0XK9YNTXq4Jk+VtPyvhjU4I1Ul0ZdLXGo3wtoD7qp5aT7yRHyJPtizMZWrTYrzW7TEG4j2OKDazTCzKbgRmqsLgQNLXEgcdYKBwVlM0BAb4Znve8fKZ88DAY5hyzAYTPM8PgAi0qXI7dQPkV/6sUZmiaNRQRdYJB77x/L54jRzzBp3kix2MEGPQkD5Yjnc0arlm3P8Af6398chMLgRZcqTpBJ3JMfKT7n9MSpAMsbQGYn2ED5gf9WCK9OmjMobVbfpsTA94+uAVQnHlw2KN4dWK+JF5pEfMjAwrsbDtp9t8FZGoER2/FAjt8S/8H2xUKekoVIlhHuQAf+6J8jjg1KY/5W9bo6hQNMkp1QrM7EBNZHuxUfPAebzPiPC2UuSPVjufaPliipXNwGsCY8wd/ninVj2XdcNYxl24Jua1JQkX06jfqRtbzMW7DBmXGnmYi7KQYmwBIgd2M/InrhNSzK6QpEW0z2lpJ+VsNc1XChVptKvCz1UjlJHqD+uJntOi2cNUaZqGLRYbEiIjlAE7TrdQzfGC66VtqEue/QCff5scXZaqalOq2oSKYRB13UE+VlPspwsfLfHB5UMCPxEsY+gJ9sTp8SIceGsAiCveJ6nyx00xHdCBuLd2pfiHWIiB5ieFjfxumHAaUqdYnVIQnoFEmPlGLeHcTBbVsoBkbEczED1Mj5eWFAz1Sk696YYL5TN/O5nFKZV2YLcayPS9wfkZwLqOaSTY9e0I6ePNMMZTaSQYNrkkDfxkeHNOuD8SWn8WpiBAvvM7dxCiPM40FNBaemowDEm4A7xc+1rYxdOufFLJylQ0T0Cg2v1gfPDThfGDqVbCAoLG+o2t5TJ3wmvQJ7zVo/DfibB/01TvAOk8L8/txK1CVDsSLSukGeYXYjt0Xz6YMXipJIHUwCNoHb+WM0vFNNPbm38yNz7X98MadYg/ECwJIXebEn9QIxm1KE6hfRsqMfv0VqctxaNSqSJET3mxHkThbmuIa51EgqJ+f03PlgYUqiJLoUn4dW+obyCZEMFBnyFpwjr8ZKXGkgWZR3v/ACj126YVTw14CAuo0h2h6jVF8QzQK7sASQpsLxsfU4xuezoYsRIJOxv0uZ6E9R54I4nxMtBswYTHa0dNjOFzOTLNcmwJ9v5frjcw1DIJK+S+LfEBXORmg/HX3R6V2amdXfSo6lrDbsq28tWC69PTRamhkIDqPcSCfmRHomEIrG1zYyPXF2WzMSCTDWb0kE+9sOdT4KGljWwWuFyImetTHkE0y3GR4Xh6SzE26kkWX6k43ma/+GtReGmoDTRlUs/xM1MICYYlVZZYEaQrS0X2j541SmtWlYcpDv1G4bTexgQPO+Nr9mfttUKZmlWfUpotU8y5gkk7tCkxOxJwl/dGYDmixD6z2/OJb3QBva89agrEZmpoFam1PQxcQl+WP6C3+rHMxlGpiqgusg6u4Vith/F+mLM9mqbByBzsFj92ALewAHscBU8+wibgT/6j+rTh7ZImOrJbzTpnI502gEbCXC/1lE5oqEkRzqqx5gKSf0+ZxD/G6ncfLABY7Y5ghTG6ndjKmaaZy+HXElex7HsewxRr2PY9j2PLy9i+lmiqkCLz9RH6E/PFGPY8ugwiqmZ1KREAbD5b+yjA2rHemI44ukyvY9j2PY6hXsTSp/xiGPY8vIz9oUUtAnUxlj0tMR88R1qrIV6XM7TJ+kRiml+L0/mMTq/Avv8ArgIEqkvc4TwAj6/m6lSr3M3JBHz/APOL8rnWNSROojSl9iQFHyW04AGLct8a+uPOaCCvUazw5sHdep0maSOh7+RP6A4i1rTuBt88ST4T6j9Dio4JKdEDir8tm2VgZO0H+Hthrk+OsHLCB1vMyQAQCNp74RYsbAPptdqFTQxtaj8p3larOfb6syLSIWBqBPmeWVvYBAABt1jGaqVGkrtNiOpI/njlX4F9W/lieX/zh/F/PHBTawWCJ1apWIa47j11VCMACCJkW6R5+eK8XZnp/CMVLhgUb7GOC5j2PY9jqBdJw04BUg1dr0agMienSdj54VYY8F+Kp/8Ayf8ATC6vyFUYa9UApeccx045hinXsex7HseXl//Z"/>
          <p:cNvSpPr>
            <a:spLocks noChangeAspect="1" noChangeArrowheads="1"/>
          </p:cNvSpPr>
          <p:nvPr/>
        </p:nvSpPr>
        <p:spPr bwMode="auto">
          <a:xfrm>
            <a:off x="63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15" name="TextBox 9"/>
          <p:cNvSpPr txBox="1">
            <a:spLocks noChangeArrowheads="1"/>
          </p:cNvSpPr>
          <p:nvPr/>
        </p:nvSpPr>
        <p:spPr bwMode="auto">
          <a:xfrm>
            <a:off x="914400" y="1905000"/>
            <a:ext cx="7315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 typeface="Arial" pitchFamily="34" charset="0"/>
              <a:buChar char="•"/>
            </a:pPr>
            <a:r>
              <a:rPr lang="en-US" b="1" dirty="0">
                <a:solidFill>
                  <a:srgbClr val="002060"/>
                </a:solidFill>
              </a:rPr>
              <a:t>S. 596: </a:t>
            </a:r>
            <a:r>
              <a:rPr lang="en-US" dirty="0">
                <a:solidFill>
                  <a:srgbClr val="002060"/>
                </a:solidFill>
              </a:rPr>
              <a:t>Fostering Independence Through Technology</a:t>
            </a:r>
          </a:p>
          <a:p>
            <a:pPr>
              <a:buFont typeface="Arial" pitchFamily="34" charset="0"/>
              <a:buChar char="•"/>
            </a:pPr>
            <a:r>
              <a:rPr lang="en-US" b="1" dirty="0">
                <a:solidFill>
                  <a:srgbClr val="002060"/>
                </a:solidFill>
              </a:rPr>
              <a:t>S.328</a:t>
            </a:r>
            <a:r>
              <a:rPr lang="en-US" dirty="0">
                <a:solidFill>
                  <a:srgbClr val="002060"/>
                </a:solidFill>
              </a:rPr>
              <a:t> Strengthening Rural Access to Emergency Services Act</a:t>
            </a:r>
          </a:p>
          <a:p>
            <a:pPr>
              <a:buFont typeface="Arial" pitchFamily="34" charset="0"/>
              <a:buChar char="•"/>
            </a:pPr>
            <a:r>
              <a:rPr lang="en-US" b="1" dirty="0">
                <a:solidFill>
                  <a:srgbClr val="002060"/>
                </a:solidFill>
              </a:rPr>
              <a:t>S.R. 26:</a:t>
            </a:r>
            <a:r>
              <a:rPr lang="en-US" dirty="0">
                <a:solidFill>
                  <a:srgbClr val="002060"/>
                </a:solidFill>
              </a:rPr>
              <a:t> Senate Resolution on importance of rural health providers</a:t>
            </a:r>
          </a:p>
          <a:p>
            <a:pPr>
              <a:buFont typeface="Arial" pitchFamily="34" charset="0"/>
              <a:buChar char="•"/>
            </a:pPr>
            <a:r>
              <a:rPr lang="en-US" b="1" dirty="0">
                <a:solidFill>
                  <a:srgbClr val="002060"/>
                </a:solidFill>
              </a:rPr>
              <a:t>S. 239:</a:t>
            </a:r>
            <a:r>
              <a:rPr lang="en-US" dirty="0">
                <a:solidFill>
                  <a:srgbClr val="002060"/>
                </a:solidFill>
              </a:rPr>
              <a:t> Extension of the FESC Demonstration</a:t>
            </a:r>
          </a:p>
          <a:p>
            <a:pPr>
              <a:buFont typeface="Arial" pitchFamily="34" charset="0"/>
              <a:buChar char="•"/>
            </a:pPr>
            <a:r>
              <a:rPr lang="en-US" b="1" dirty="0">
                <a:solidFill>
                  <a:srgbClr val="002060"/>
                </a:solidFill>
              </a:rPr>
              <a:t>H.R. 635: </a:t>
            </a:r>
            <a:r>
              <a:rPr lang="en-US" dirty="0">
                <a:solidFill>
                  <a:srgbClr val="002060"/>
                </a:solidFill>
              </a:rPr>
              <a:t>HEALTHY Vets Act of 2013</a:t>
            </a:r>
          </a:p>
          <a:p>
            <a:pPr>
              <a:buFont typeface="Arial" pitchFamily="34" charset="0"/>
              <a:buChar char="•"/>
            </a:pPr>
            <a:r>
              <a:rPr lang="en-US" b="1" dirty="0">
                <a:solidFill>
                  <a:srgbClr val="002060"/>
                </a:solidFill>
              </a:rPr>
              <a:t>S. 616:</a:t>
            </a:r>
            <a:r>
              <a:rPr lang="en-US" dirty="0">
                <a:solidFill>
                  <a:srgbClr val="002060"/>
                </a:solidFill>
              </a:rPr>
              <a:t> Conrad State 30 and Physician Access </a:t>
            </a:r>
            <a:r>
              <a:rPr lang="en-US" dirty="0" smtClean="0">
                <a:solidFill>
                  <a:srgbClr val="002060"/>
                </a:solidFill>
              </a:rPr>
              <a:t>Act</a:t>
            </a:r>
          </a:p>
          <a:p>
            <a:pPr>
              <a:buFont typeface="Arial" pitchFamily="34" charset="0"/>
              <a:buChar char="•"/>
            </a:pPr>
            <a:r>
              <a:rPr lang="en-US" b="1" dirty="0" smtClean="0">
                <a:solidFill>
                  <a:srgbClr val="002060"/>
                </a:solidFill>
              </a:rPr>
              <a:t>H.R. 356 </a:t>
            </a:r>
            <a:r>
              <a:rPr lang="en-US" dirty="0" smtClean="0">
                <a:solidFill>
                  <a:srgbClr val="002060"/>
                </a:solidFill>
              </a:rPr>
              <a:t>Rural Hospitals are Essential </a:t>
            </a:r>
            <a:endParaRPr lang="en-US" b="1" dirty="0">
              <a:solidFill>
                <a:srgbClr val="002060"/>
              </a:solidFill>
            </a:endParaRPr>
          </a:p>
        </p:txBody>
      </p:sp>
    </p:spTree>
    <p:extLst>
      <p:ext uri="{BB962C8B-B14F-4D97-AF65-F5344CB8AC3E}">
        <p14:creationId xmlns:p14="http://schemas.microsoft.com/office/powerpoint/2010/main" val="1034886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sz="quarter" idx="10"/>
          </p:nvPr>
        </p:nvSpPr>
        <p:spPr>
          <a:xfrm>
            <a:off x="0" y="457200"/>
            <a:ext cx="6400800" cy="838200"/>
          </a:xfrm>
        </p:spPr>
        <p:txBody>
          <a:bodyPr/>
          <a:lstStyle/>
          <a:p>
            <a:r>
              <a:rPr lang="en-US" b="1" dirty="0" smtClean="0">
                <a:solidFill>
                  <a:srgbClr val="002060"/>
                </a:solidFill>
              </a:rPr>
              <a:t>Rural Health Clinic Legislation</a:t>
            </a:r>
          </a:p>
        </p:txBody>
      </p:sp>
      <p:sp>
        <p:nvSpPr>
          <p:cNvPr id="12291" name="Content Placeholder 2"/>
          <p:cNvSpPr>
            <a:spLocks noGrp="1"/>
          </p:cNvSpPr>
          <p:nvPr>
            <p:ph sz="quarter" idx="11"/>
          </p:nvPr>
        </p:nvSpPr>
        <p:spPr>
          <a:xfrm>
            <a:off x="762000" y="1143000"/>
            <a:ext cx="7620000" cy="4038600"/>
          </a:xfrm>
        </p:spPr>
        <p:txBody>
          <a:bodyPr/>
          <a:lstStyle/>
          <a:p>
            <a:r>
              <a:rPr lang="en-US" sz="2400" dirty="0" smtClean="0">
                <a:solidFill>
                  <a:srgbClr val="002060"/>
                </a:solidFill>
              </a:rPr>
              <a:t>H.R.3458 </a:t>
            </a:r>
          </a:p>
          <a:p>
            <a:pPr lvl="1">
              <a:buFontTx/>
              <a:buChar char="•"/>
            </a:pPr>
            <a:r>
              <a:rPr lang="en-US" sz="2000" dirty="0" smtClean="0">
                <a:solidFill>
                  <a:srgbClr val="002060"/>
                </a:solidFill>
              </a:rPr>
              <a:t>(1) Extend Medicare electronic health record incentives to eligible professionals practicing in rural health clinics, and (2) Extend Medicare quality reporting incentives to such clinics. </a:t>
            </a:r>
          </a:p>
          <a:p>
            <a:pPr lvl="1">
              <a:buFontTx/>
              <a:buChar char="•"/>
            </a:pPr>
            <a:r>
              <a:rPr lang="en-US" sz="2000" dirty="0" smtClean="0">
                <a:solidFill>
                  <a:srgbClr val="002060"/>
                </a:solidFill>
              </a:rPr>
              <a:t>House has 24 cosponsors/Scores at zero.</a:t>
            </a:r>
          </a:p>
          <a:p>
            <a:pPr lvl="1">
              <a:buFontTx/>
              <a:buChar char="•"/>
            </a:pPr>
            <a:endParaRPr lang="en-US" sz="2400" dirty="0" smtClean="0">
              <a:solidFill>
                <a:srgbClr val="002060"/>
              </a:solidFill>
            </a:endParaRPr>
          </a:p>
          <a:p>
            <a:r>
              <a:rPr lang="en-US" sz="2400" dirty="0" smtClean="0">
                <a:solidFill>
                  <a:srgbClr val="002060"/>
                </a:solidFill>
              </a:rPr>
              <a:t>HR 3849, S. 1680 – R-</a:t>
            </a:r>
            <a:r>
              <a:rPr lang="en-US" sz="2400" dirty="0" err="1" smtClean="0">
                <a:solidFill>
                  <a:srgbClr val="002060"/>
                </a:solidFill>
              </a:rPr>
              <a:t>HoPE</a:t>
            </a:r>
            <a:endParaRPr lang="en-US" sz="2400" dirty="0" smtClean="0">
              <a:solidFill>
                <a:srgbClr val="002060"/>
              </a:solidFill>
            </a:endParaRPr>
          </a:p>
          <a:p>
            <a:endParaRPr lang="en-US" sz="2400" dirty="0" smtClean="0">
              <a:solidFill>
                <a:srgbClr val="002060"/>
              </a:solidFill>
            </a:endParaRPr>
          </a:p>
          <a:p>
            <a:r>
              <a:rPr lang="en-US" sz="2400" dirty="0" smtClean="0">
                <a:solidFill>
                  <a:srgbClr val="002060"/>
                </a:solidFill>
              </a:rPr>
              <a:t>HR 1157, S.643 - - HIT Fix ACT</a:t>
            </a:r>
          </a:p>
          <a:p>
            <a:pPr lvl="1">
              <a:buFont typeface="Arial" pitchFamily="34" charset="0"/>
              <a:buChar char="•"/>
            </a:pPr>
            <a:r>
              <a:rPr lang="en-US" sz="2000" dirty="0" smtClean="0">
                <a:solidFill>
                  <a:srgbClr val="002060"/>
                </a:solidFill>
              </a:rPr>
              <a:t>Allows Rural health Clinics and FQHCs to be eligible for Medicaid  EHR incentives</a:t>
            </a:r>
          </a:p>
          <a:p>
            <a:pPr lvl="1">
              <a:buFontTx/>
              <a:buChar char="•"/>
            </a:pPr>
            <a:endParaRPr lang="en-US" sz="2400" dirty="0" smtClean="0">
              <a:solidFill>
                <a:srgbClr val="002060"/>
              </a:solidFill>
            </a:endParaRPr>
          </a:p>
        </p:txBody>
      </p:sp>
    </p:spTree>
    <p:extLst>
      <p:ext uri="{BB962C8B-B14F-4D97-AF65-F5344CB8AC3E}">
        <p14:creationId xmlns:p14="http://schemas.microsoft.com/office/powerpoint/2010/main" val="525637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quarter" idx="10"/>
          </p:nvPr>
        </p:nvSpPr>
        <p:spPr>
          <a:xfrm>
            <a:off x="609600" y="2133600"/>
            <a:ext cx="5638800" cy="838200"/>
          </a:xfrm>
        </p:spPr>
        <p:txBody>
          <a:bodyPr/>
          <a:lstStyle/>
          <a:p>
            <a:r>
              <a:rPr lang="en-US" dirty="0" smtClean="0"/>
              <a:t>Federal Update</a:t>
            </a:r>
            <a:endParaRPr lang="en-US" dirty="0"/>
          </a:p>
        </p:txBody>
      </p:sp>
      <p:sp>
        <p:nvSpPr>
          <p:cNvPr id="8" name="Content Placeholder 7"/>
          <p:cNvSpPr>
            <a:spLocks noGrp="1"/>
          </p:cNvSpPr>
          <p:nvPr>
            <p:ph sz="quarter" idx="11"/>
          </p:nvPr>
        </p:nvSpPr>
        <p:spPr/>
        <p:txBody>
          <a:bodyPr/>
          <a:lstStyle/>
          <a:p>
            <a:endParaRPr lang="en-US"/>
          </a:p>
        </p:txBody>
      </p:sp>
      <p:sp>
        <p:nvSpPr>
          <p:cNvPr id="4" name="Title 3"/>
          <p:cNvSpPr>
            <a:spLocks noGrp="1"/>
          </p:cNvSpPr>
          <p:nvPr>
            <p:ph type="title" idx="4294967295"/>
          </p:nvPr>
        </p:nvSpPr>
        <p:spPr>
          <a:xfrm>
            <a:off x="228600" y="2971800"/>
            <a:ext cx="7772400" cy="1362075"/>
          </a:xfrm>
        </p:spPr>
        <p:txBody>
          <a:bodyPr/>
          <a:lstStyle/>
          <a:p>
            <a:r>
              <a:rPr lang="en-US" b="1" dirty="0" smtClean="0">
                <a:solidFill>
                  <a:srgbClr val="002060"/>
                </a:solidFill>
              </a:rPr>
              <a:t>ACA Provisions</a:t>
            </a:r>
            <a:endParaRPr lang="en-US" b="1" dirty="0">
              <a:solidFill>
                <a:srgbClr val="002060"/>
              </a:solidFill>
            </a:endParaRPr>
          </a:p>
        </p:txBody>
      </p:sp>
    </p:spTree>
    <p:extLst>
      <p:ext uri="{BB962C8B-B14F-4D97-AF65-F5344CB8AC3E}">
        <p14:creationId xmlns:p14="http://schemas.microsoft.com/office/powerpoint/2010/main" val="1060508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Timeline</a:t>
            </a:r>
            <a:endParaRPr lang="en-US" dirty="0"/>
          </a:p>
        </p:txBody>
      </p:sp>
      <p:sp>
        <p:nvSpPr>
          <p:cNvPr id="3" name="Content Placeholder 2"/>
          <p:cNvSpPr>
            <a:spLocks noGrp="1"/>
          </p:cNvSpPr>
          <p:nvPr>
            <p:ph sz="quarter" idx="11"/>
          </p:nvPr>
        </p:nvSpPr>
        <p:spPr/>
        <p:txBody>
          <a:bodyPr/>
          <a:lstStyle/>
          <a:p>
            <a:r>
              <a:rPr lang="en-US" sz="2600" dirty="0" smtClean="0">
                <a:solidFill>
                  <a:srgbClr val="002060"/>
                </a:solidFill>
              </a:rPr>
              <a:t>--Less than 1 Week from now enrollment period for state-based exchanges (marketplaces) will open.</a:t>
            </a:r>
          </a:p>
          <a:p>
            <a:r>
              <a:rPr lang="en-US" sz="2600" dirty="0" smtClean="0">
                <a:solidFill>
                  <a:srgbClr val="002060"/>
                </a:solidFill>
              </a:rPr>
              <a:t>--12 Weeks from then (Jan. 1, 2014) coverage will begin</a:t>
            </a:r>
          </a:p>
          <a:p>
            <a:r>
              <a:rPr lang="en-US" sz="2600" dirty="0" smtClean="0">
                <a:solidFill>
                  <a:srgbClr val="002060"/>
                </a:solidFill>
              </a:rPr>
              <a:t>--That same day (Jan. 1, 2014) Medicaid expansion will occur in majority of states.</a:t>
            </a:r>
          </a:p>
          <a:p>
            <a:r>
              <a:rPr lang="en-US" sz="2600" dirty="0" smtClean="0">
                <a:solidFill>
                  <a:srgbClr val="002060"/>
                </a:solidFill>
              </a:rPr>
              <a:t>--By Jan. 1, 2014, less than 3 months from now, 35-50 Million </a:t>
            </a:r>
            <a:r>
              <a:rPr lang="en-US" sz="2600" u="sng" dirty="0" smtClean="0">
                <a:solidFill>
                  <a:srgbClr val="002060"/>
                </a:solidFill>
              </a:rPr>
              <a:t>more</a:t>
            </a:r>
            <a:r>
              <a:rPr lang="en-US" sz="2600" dirty="0" smtClean="0">
                <a:solidFill>
                  <a:srgbClr val="002060"/>
                </a:solidFill>
              </a:rPr>
              <a:t> people in the U.S. will have health insurance.</a:t>
            </a:r>
          </a:p>
        </p:txBody>
      </p:sp>
    </p:spTree>
    <p:extLst>
      <p:ext uri="{BB962C8B-B14F-4D97-AF65-F5344CB8AC3E}">
        <p14:creationId xmlns:p14="http://schemas.microsoft.com/office/powerpoint/2010/main" val="1585306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Implications</a:t>
            </a:r>
            <a:endParaRPr lang="en-US" dirty="0"/>
          </a:p>
        </p:txBody>
      </p:sp>
      <p:sp>
        <p:nvSpPr>
          <p:cNvPr id="3" name="Content Placeholder 2"/>
          <p:cNvSpPr>
            <a:spLocks noGrp="1"/>
          </p:cNvSpPr>
          <p:nvPr>
            <p:ph sz="quarter" idx="11"/>
          </p:nvPr>
        </p:nvSpPr>
        <p:spPr/>
        <p:txBody>
          <a:bodyPr/>
          <a:lstStyle/>
          <a:p>
            <a:r>
              <a:rPr lang="en-US" sz="2600" dirty="0" smtClean="0">
                <a:solidFill>
                  <a:srgbClr val="002060"/>
                </a:solidFill>
              </a:rPr>
              <a:t>--Demand</a:t>
            </a:r>
          </a:p>
          <a:p>
            <a:r>
              <a:rPr lang="en-US" sz="2600" dirty="0" smtClean="0">
                <a:solidFill>
                  <a:srgbClr val="002060"/>
                </a:solidFill>
              </a:rPr>
              <a:t>--Cost</a:t>
            </a:r>
          </a:p>
          <a:p>
            <a:r>
              <a:rPr lang="en-US" sz="2600" dirty="0" smtClean="0">
                <a:solidFill>
                  <a:srgbClr val="002060"/>
                </a:solidFill>
              </a:rPr>
              <a:t>--Quality</a:t>
            </a:r>
          </a:p>
          <a:p>
            <a:endParaRPr lang="en-US" sz="2600" dirty="0">
              <a:solidFill>
                <a:srgbClr val="002060"/>
              </a:solidFill>
            </a:endParaRPr>
          </a:p>
          <a:p>
            <a:r>
              <a:rPr lang="en-US" sz="2600" dirty="0" smtClean="0">
                <a:solidFill>
                  <a:srgbClr val="002060"/>
                </a:solidFill>
              </a:rPr>
              <a:t>Experts estimate we will need 30,000 more physicians in just 24 months to keep up with demand.</a:t>
            </a:r>
            <a:endParaRPr lang="en-US" sz="2600" dirty="0">
              <a:solidFill>
                <a:srgbClr val="002060"/>
              </a:solidFill>
            </a:endParaRPr>
          </a:p>
        </p:txBody>
      </p:sp>
    </p:spTree>
    <p:extLst>
      <p:ext uri="{BB962C8B-B14F-4D97-AF65-F5344CB8AC3E}">
        <p14:creationId xmlns:p14="http://schemas.microsoft.com/office/powerpoint/2010/main" val="2366749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228600"/>
            <a:ext cx="7086600" cy="838200"/>
          </a:xfrm>
        </p:spPr>
        <p:txBody>
          <a:bodyPr/>
          <a:lstStyle/>
          <a:p>
            <a:r>
              <a:rPr lang="en-US" b="1" dirty="0" smtClean="0"/>
              <a:t>Essential Community Providers </a:t>
            </a:r>
          </a:p>
          <a:p>
            <a:r>
              <a:rPr lang="en-US" b="1" dirty="0" smtClean="0"/>
              <a:t>(ECP)</a:t>
            </a:r>
            <a:endParaRPr lang="en-US" b="1" dirty="0"/>
          </a:p>
        </p:txBody>
      </p:sp>
      <p:sp>
        <p:nvSpPr>
          <p:cNvPr id="3" name="Content Placeholder 2"/>
          <p:cNvSpPr>
            <a:spLocks noGrp="1"/>
          </p:cNvSpPr>
          <p:nvPr>
            <p:ph sz="quarter" idx="11"/>
          </p:nvPr>
        </p:nvSpPr>
        <p:spPr/>
        <p:txBody>
          <a:bodyPr/>
          <a:lstStyle/>
          <a:p>
            <a:r>
              <a:rPr lang="en-US" sz="2800" dirty="0" smtClean="0">
                <a:solidFill>
                  <a:srgbClr val="002060"/>
                </a:solidFill>
              </a:rPr>
              <a:t>Qualified Health Plans (QHP)</a:t>
            </a:r>
          </a:p>
          <a:p>
            <a:r>
              <a:rPr lang="en-US" sz="2800" dirty="0" smtClean="0">
                <a:solidFill>
                  <a:srgbClr val="002060"/>
                </a:solidFill>
              </a:rPr>
              <a:t>	--Marketplace (exchanges) start Jan. 2014</a:t>
            </a:r>
          </a:p>
          <a:p>
            <a:r>
              <a:rPr lang="en-US" sz="2800" dirty="0">
                <a:solidFill>
                  <a:srgbClr val="002060"/>
                </a:solidFill>
              </a:rPr>
              <a:t>	</a:t>
            </a:r>
            <a:r>
              <a:rPr lang="en-US" sz="2800" dirty="0" smtClean="0">
                <a:solidFill>
                  <a:srgbClr val="002060"/>
                </a:solidFill>
              </a:rPr>
              <a:t>--must include sufficient numbers of ECP’s</a:t>
            </a:r>
          </a:p>
          <a:p>
            <a:r>
              <a:rPr lang="en-US" sz="2800" dirty="0">
                <a:solidFill>
                  <a:srgbClr val="002060"/>
                </a:solidFill>
              </a:rPr>
              <a:t>	</a:t>
            </a:r>
            <a:r>
              <a:rPr lang="en-US" sz="2800" dirty="0" smtClean="0">
                <a:solidFill>
                  <a:srgbClr val="002060"/>
                </a:solidFill>
              </a:rPr>
              <a:t>--CMS will monitor QHP’s for network 	adequacy and ECP sufficiency</a:t>
            </a:r>
          </a:p>
          <a:p>
            <a:r>
              <a:rPr lang="en-US" sz="2800" dirty="0">
                <a:solidFill>
                  <a:srgbClr val="002060"/>
                </a:solidFill>
              </a:rPr>
              <a:t>	</a:t>
            </a:r>
            <a:r>
              <a:rPr lang="en-US" sz="2800" dirty="0" smtClean="0">
                <a:solidFill>
                  <a:srgbClr val="002060"/>
                </a:solidFill>
              </a:rPr>
              <a:t>--Federal and State Marketplaces will use 	</a:t>
            </a:r>
            <a:r>
              <a:rPr lang="en-US" sz="2800" dirty="0" smtClean="0">
                <a:solidFill>
                  <a:srgbClr val="002060"/>
                </a:solidFill>
                <a:hlinkClick r:id="rId2"/>
              </a:rPr>
              <a:t>non-exhaustive database </a:t>
            </a:r>
            <a:r>
              <a:rPr lang="en-US" sz="2800" dirty="0" smtClean="0">
                <a:solidFill>
                  <a:srgbClr val="002060"/>
                </a:solidFill>
              </a:rPr>
              <a:t>of ECP’s.</a:t>
            </a:r>
          </a:p>
          <a:p>
            <a:r>
              <a:rPr lang="en-US" sz="2800" dirty="0">
                <a:solidFill>
                  <a:srgbClr val="002060"/>
                </a:solidFill>
              </a:rPr>
              <a:t>	</a:t>
            </a:r>
            <a:r>
              <a:rPr lang="en-US" sz="2800" dirty="0" smtClean="0">
                <a:solidFill>
                  <a:srgbClr val="002060"/>
                </a:solidFill>
              </a:rPr>
              <a:t>-- </a:t>
            </a:r>
            <a:r>
              <a:rPr lang="en-US" sz="2800" dirty="0" smtClean="0">
                <a:solidFill>
                  <a:srgbClr val="002060"/>
                </a:solidFill>
                <a:hlinkClick r:id="rId3"/>
              </a:rPr>
              <a:t>http://cciio.cms.gov</a:t>
            </a:r>
            <a:endParaRPr lang="en-US" sz="2800" dirty="0" smtClean="0">
              <a:solidFill>
                <a:srgbClr val="002060"/>
              </a:solidFill>
            </a:endParaRPr>
          </a:p>
          <a:p>
            <a:endParaRPr lang="en-US" sz="2800" dirty="0" smtClean="0">
              <a:solidFill>
                <a:srgbClr val="002060"/>
              </a:solidFill>
            </a:endParaRPr>
          </a:p>
          <a:p>
            <a:endParaRPr lang="en-US" sz="2800" dirty="0">
              <a:solidFill>
                <a:srgbClr val="002060"/>
              </a:solidFill>
            </a:endParaRPr>
          </a:p>
        </p:txBody>
      </p:sp>
    </p:spTree>
    <p:extLst>
      <p:ext uri="{BB962C8B-B14F-4D97-AF65-F5344CB8AC3E}">
        <p14:creationId xmlns:p14="http://schemas.microsoft.com/office/powerpoint/2010/main" val="2987391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52400" y="228600"/>
            <a:ext cx="7086600" cy="1524000"/>
          </a:xfrm>
        </p:spPr>
        <p:txBody>
          <a:bodyPr/>
          <a:lstStyle/>
          <a:p>
            <a:r>
              <a:rPr lang="en-US" b="1" dirty="0" smtClean="0">
                <a:solidFill>
                  <a:srgbClr val="003F72"/>
                </a:solidFill>
              </a:rPr>
              <a:t>Essential Health Benefits</a:t>
            </a:r>
          </a:p>
        </p:txBody>
      </p:sp>
      <p:sp>
        <p:nvSpPr>
          <p:cNvPr id="32771" name="Content Placeholder 2"/>
          <p:cNvSpPr>
            <a:spLocks noGrp="1"/>
          </p:cNvSpPr>
          <p:nvPr>
            <p:ph idx="1"/>
          </p:nvPr>
        </p:nvSpPr>
        <p:spPr>
          <a:xfrm>
            <a:off x="685800" y="1447800"/>
            <a:ext cx="7772400" cy="4648200"/>
          </a:xfrm>
        </p:spPr>
        <p:txBody>
          <a:bodyPr/>
          <a:lstStyle/>
          <a:p>
            <a:r>
              <a:rPr lang="en-US" sz="2400" dirty="0" smtClean="0">
                <a:solidFill>
                  <a:srgbClr val="003F72"/>
                </a:solidFill>
              </a:rPr>
              <a:t>Outpatient services</a:t>
            </a:r>
          </a:p>
          <a:p>
            <a:r>
              <a:rPr lang="en-US" sz="2400" dirty="0" smtClean="0">
                <a:solidFill>
                  <a:srgbClr val="003F72"/>
                </a:solidFill>
              </a:rPr>
              <a:t>Emergency Services</a:t>
            </a:r>
          </a:p>
          <a:p>
            <a:r>
              <a:rPr lang="en-US" sz="2400" dirty="0" smtClean="0">
                <a:solidFill>
                  <a:srgbClr val="003F72"/>
                </a:solidFill>
              </a:rPr>
              <a:t>Hospitalization</a:t>
            </a:r>
          </a:p>
          <a:p>
            <a:r>
              <a:rPr lang="en-US" sz="2400" dirty="0" smtClean="0">
                <a:solidFill>
                  <a:srgbClr val="003F72"/>
                </a:solidFill>
              </a:rPr>
              <a:t>Maternity, newborn and pediatric care</a:t>
            </a:r>
          </a:p>
          <a:p>
            <a:r>
              <a:rPr lang="en-US" sz="2400" dirty="0" smtClean="0">
                <a:solidFill>
                  <a:srgbClr val="003F72"/>
                </a:solidFill>
              </a:rPr>
              <a:t>Mental health/substance abuse care</a:t>
            </a:r>
          </a:p>
          <a:p>
            <a:r>
              <a:rPr lang="en-US" sz="2400" dirty="0" smtClean="0">
                <a:solidFill>
                  <a:srgbClr val="003F72"/>
                </a:solidFill>
              </a:rPr>
              <a:t>Rx and lab services</a:t>
            </a:r>
          </a:p>
          <a:p>
            <a:r>
              <a:rPr lang="en-US" sz="2400" dirty="0" smtClean="0">
                <a:solidFill>
                  <a:srgbClr val="003F72"/>
                </a:solidFill>
              </a:rPr>
              <a:t>Rehabilitative care</a:t>
            </a:r>
          </a:p>
          <a:p>
            <a:r>
              <a:rPr lang="en-US" sz="2400" dirty="0" smtClean="0">
                <a:solidFill>
                  <a:srgbClr val="003F72"/>
                </a:solidFill>
              </a:rPr>
              <a:t>Prevention, wellness and disease management</a:t>
            </a:r>
          </a:p>
          <a:p>
            <a:r>
              <a:rPr lang="en-US" sz="2400" dirty="0" smtClean="0">
                <a:solidFill>
                  <a:srgbClr val="003F72"/>
                </a:solidFill>
              </a:rPr>
              <a:t>Different than “minimal essential coverage”</a:t>
            </a:r>
            <a:endParaRPr lang="en-US" sz="2800" dirty="0" smtClean="0">
              <a:solidFill>
                <a:srgbClr val="003F72"/>
              </a:solidFill>
            </a:endParaRPr>
          </a:p>
        </p:txBody>
      </p:sp>
    </p:spTree>
    <p:extLst>
      <p:ext uri="{BB962C8B-B14F-4D97-AF65-F5344CB8AC3E}">
        <p14:creationId xmlns:p14="http://schemas.microsoft.com/office/powerpoint/2010/main" val="367688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457200"/>
            <a:ext cx="6096000" cy="838200"/>
          </a:xfrm>
        </p:spPr>
        <p:txBody>
          <a:bodyPr/>
          <a:lstStyle/>
          <a:p>
            <a:r>
              <a:rPr lang="en-US" b="1" dirty="0" smtClean="0"/>
              <a:t>Membership and Foundation</a:t>
            </a:r>
            <a:endParaRPr lang="en-US" b="1" dirty="0"/>
          </a:p>
        </p:txBody>
      </p:sp>
      <p:sp>
        <p:nvSpPr>
          <p:cNvPr id="3" name="Content Placeholder 2"/>
          <p:cNvSpPr>
            <a:spLocks noGrp="1"/>
          </p:cNvSpPr>
          <p:nvPr>
            <p:ph sz="quarter" idx="11"/>
          </p:nvPr>
        </p:nvSpPr>
        <p:spPr/>
        <p:txBody>
          <a:bodyPr/>
          <a:lstStyle/>
          <a:p>
            <a:r>
              <a:rPr lang="en-US" dirty="0" smtClean="0">
                <a:hlinkClick r:id="rId2"/>
              </a:rPr>
              <a:t>www.ruralhealthweb.org</a:t>
            </a:r>
            <a:endParaRPr lang="en-US" dirty="0" smtClean="0"/>
          </a:p>
          <a:p>
            <a:endParaRPr lang="en-US" dirty="0">
              <a:solidFill>
                <a:srgbClr val="002D67"/>
              </a:solidFill>
            </a:endParaRPr>
          </a:p>
          <a:p>
            <a:r>
              <a:rPr lang="en-US" sz="3200" dirty="0" smtClean="0">
                <a:solidFill>
                  <a:srgbClr val="002D67"/>
                </a:solidFill>
              </a:rPr>
              <a:t>Join NRHA Today!</a:t>
            </a:r>
          </a:p>
          <a:p>
            <a:endParaRPr lang="en-US" sz="3200" dirty="0">
              <a:solidFill>
                <a:srgbClr val="002D67"/>
              </a:solidFill>
            </a:endParaRPr>
          </a:p>
          <a:p>
            <a:r>
              <a:rPr lang="en-US" sz="3200" dirty="0" smtClean="0">
                <a:solidFill>
                  <a:srgbClr val="002D67"/>
                </a:solidFill>
              </a:rPr>
              <a:t>Give to our newly formed Foundation</a:t>
            </a:r>
            <a:endParaRPr lang="en-US" sz="3200" dirty="0">
              <a:solidFill>
                <a:srgbClr val="002D67"/>
              </a:solidFill>
            </a:endParaRPr>
          </a:p>
        </p:txBody>
      </p:sp>
    </p:spTree>
    <p:extLst>
      <p:ext uri="{BB962C8B-B14F-4D97-AF65-F5344CB8AC3E}">
        <p14:creationId xmlns:p14="http://schemas.microsoft.com/office/powerpoint/2010/main" val="21291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85800" y="609600"/>
            <a:ext cx="6096000" cy="1143000"/>
          </a:xfrm>
        </p:spPr>
        <p:txBody>
          <a:bodyPr/>
          <a:lstStyle/>
          <a:p>
            <a:r>
              <a:rPr lang="en-US" sz="3800" b="1" dirty="0" smtClean="0">
                <a:solidFill>
                  <a:srgbClr val="003F72"/>
                </a:solidFill>
              </a:rPr>
              <a:t>Exchange Cost-Sharing Subsidies</a:t>
            </a:r>
          </a:p>
        </p:txBody>
      </p:sp>
      <p:sp>
        <p:nvSpPr>
          <p:cNvPr id="70659" name="Content Placeholder 2"/>
          <p:cNvSpPr>
            <a:spLocks noGrp="1"/>
          </p:cNvSpPr>
          <p:nvPr>
            <p:ph idx="1"/>
          </p:nvPr>
        </p:nvSpPr>
        <p:spPr>
          <a:xfrm>
            <a:off x="685800" y="2286000"/>
            <a:ext cx="7772400" cy="3810000"/>
          </a:xfrm>
        </p:spPr>
        <p:txBody>
          <a:bodyPr/>
          <a:lstStyle/>
          <a:p>
            <a:r>
              <a:rPr lang="en-US" dirty="0" smtClean="0">
                <a:solidFill>
                  <a:srgbClr val="003F72"/>
                </a:solidFill>
              </a:rPr>
              <a:t>100-150% FPL		94% of charges</a:t>
            </a:r>
          </a:p>
          <a:p>
            <a:r>
              <a:rPr lang="en-US" dirty="0" smtClean="0">
                <a:solidFill>
                  <a:srgbClr val="003F72"/>
                </a:solidFill>
              </a:rPr>
              <a:t>150-200% FPL		87% of charges</a:t>
            </a:r>
          </a:p>
          <a:p>
            <a:r>
              <a:rPr lang="en-US" dirty="0" smtClean="0">
                <a:solidFill>
                  <a:srgbClr val="003F72"/>
                </a:solidFill>
              </a:rPr>
              <a:t>200-250% FPL		73% of charges</a:t>
            </a:r>
          </a:p>
          <a:p>
            <a:r>
              <a:rPr lang="en-US" dirty="0" smtClean="0">
                <a:solidFill>
                  <a:srgbClr val="003F72"/>
                </a:solidFill>
              </a:rPr>
              <a:t>250-400% FPL		70% of charges</a:t>
            </a:r>
          </a:p>
        </p:txBody>
      </p:sp>
    </p:spTree>
    <p:extLst>
      <p:ext uri="{BB962C8B-B14F-4D97-AF65-F5344CB8AC3E}">
        <p14:creationId xmlns:p14="http://schemas.microsoft.com/office/powerpoint/2010/main" val="1571328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NRHA_YVL_Waves.jpg"/>
          <p:cNvPicPr>
            <a:picLocks noChangeAspect="1"/>
          </p:cNvPicPr>
          <p:nvPr/>
        </p:nvPicPr>
        <p:blipFill>
          <a:blip r:embed="rId2" cstate="print"/>
          <a:srcRect b="10445"/>
          <a:stretch>
            <a:fillRect/>
          </a:stretch>
        </p:blipFill>
        <p:spPr bwMode="auto">
          <a:xfrm>
            <a:off x="0" y="4876800"/>
            <a:ext cx="9144000" cy="1981200"/>
          </a:xfrm>
          <a:prstGeom prst="rect">
            <a:avLst/>
          </a:prstGeom>
          <a:noFill/>
          <a:ln w="9525">
            <a:noFill/>
            <a:miter lim="800000"/>
            <a:headEnd/>
            <a:tailEnd/>
          </a:ln>
        </p:spPr>
      </p:pic>
      <p:sp>
        <p:nvSpPr>
          <p:cNvPr id="7" name="TextBox 6"/>
          <p:cNvSpPr txBox="1"/>
          <p:nvPr/>
        </p:nvSpPr>
        <p:spPr>
          <a:xfrm>
            <a:off x="847444" y="1219200"/>
            <a:ext cx="8144156" cy="461665"/>
          </a:xfrm>
          <a:prstGeom prst="rect">
            <a:avLst/>
          </a:prstGeom>
          <a:noFill/>
        </p:spPr>
        <p:txBody>
          <a:bodyPr wrap="square" rtlCol="0">
            <a:spAutoFit/>
          </a:bodyPr>
          <a:lstStyle/>
          <a:p>
            <a:pPr defTabSz="457200" fontAlgn="auto">
              <a:spcBef>
                <a:spcPts val="0"/>
              </a:spcBef>
              <a:spcAft>
                <a:spcPts val="0"/>
              </a:spcAft>
            </a:pPr>
            <a:r>
              <a:rPr lang="en-US" dirty="0" smtClean="0">
                <a:solidFill>
                  <a:srgbClr val="007934"/>
                </a:solidFill>
                <a:latin typeface="Trebuchet MS" pitchFamily="34" charset="0"/>
                <a:ea typeface="+mn-ea"/>
                <a:cs typeface="+mn-cs"/>
              </a:rPr>
              <a:t>ACO Shared Savings </a:t>
            </a:r>
            <a:r>
              <a:rPr lang="en-US" sz="2000" dirty="0" smtClean="0">
                <a:solidFill>
                  <a:srgbClr val="007934"/>
                </a:solidFill>
                <a:latin typeface="Trebuchet MS" pitchFamily="34" charset="0"/>
                <a:ea typeface="+mn-ea"/>
                <a:cs typeface="+mn-cs"/>
              </a:rPr>
              <a:t>(Medicare Beneficiaries)</a:t>
            </a:r>
            <a:endParaRPr lang="en-US" sz="2000" dirty="0">
              <a:solidFill>
                <a:srgbClr val="007934"/>
              </a:solidFill>
              <a:latin typeface="Trebuchet MS" pitchFamily="34" charset="0"/>
              <a:ea typeface="+mn-ea"/>
              <a:cs typeface="+mn-cs"/>
            </a:endParaRPr>
          </a:p>
        </p:txBody>
      </p:sp>
      <p:sp>
        <p:nvSpPr>
          <p:cNvPr id="8" name="TextBox 7"/>
          <p:cNvSpPr txBox="1"/>
          <p:nvPr/>
        </p:nvSpPr>
        <p:spPr>
          <a:xfrm>
            <a:off x="991700" y="1600200"/>
            <a:ext cx="7405076" cy="3170099"/>
          </a:xfrm>
          <a:prstGeom prst="rect">
            <a:avLst/>
          </a:prstGeom>
          <a:noFill/>
        </p:spPr>
        <p:txBody>
          <a:bodyPr wrap="square" rtlCol="0">
            <a:spAutoFit/>
          </a:bodyPr>
          <a:lstStyle/>
          <a:p>
            <a:pPr marL="342900" indent="-342900" defTabSz="457200">
              <a:buClr>
                <a:srgbClr val="007934"/>
              </a:buClr>
              <a:buFont typeface="Wingdings" pitchFamily="2" charset="2"/>
              <a:buChar char="§"/>
            </a:pPr>
            <a:r>
              <a:rPr lang="en-US" sz="2000" dirty="0">
                <a:solidFill>
                  <a:srgbClr val="003F72"/>
                </a:solidFill>
                <a:latin typeface="Calibri"/>
              </a:rPr>
              <a:t>Approximately </a:t>
            </a:r>
            <a:r>
              <a:rPr lang="en-US" sz="2000" b="1" dirty="0">
                <a:solidFill>
                  <a:srgbClr val="003F72"/>
                </a:solidFill>
                <a:latin typeface="Calibri"/>
              </a:rPr>
              <a:t>$2.2 billion</a:t>
            </a:r>
            <a:r>
              <a:rPr lang="en-US" sz="2000" dirty="0">
                <a:solidFill>
                  <a:srgbClr val="003F72"/>
                </a:solidFill>
                <a:latin typeface="Calibri"/>
              </a:rPr>
              <a:t> in annual cost differential (savings) occurred in 2010 because the average cost per rural beneficiary was </a:t>
            </a:r>
            <a:r>
              <a:rPr lang="en-US" sz="2000" b="1" dirty="0">
                <a:solidFill>
                  <a:srgbClr val="003F72"/>
                </a:solidFill>
                <a:latin typeface="Calibri"/>
              </a:rPr>
              <a:t>3.7% lower</a:t>
            </a:r>
            <a:r>
              <a:rPr lang="en-US" sz="2000" dirty="0">
                <a:solidFill>
                  <a:srgbClr val="003F72"/>
                </a:solidFill>
                <a:latin typeface="Calibri"/>
              </a:rPr>
              <a:t> than the average cost per urban beneficiary,</a:t>
            </a:r>
          </a:p>
          <a:p>
            <a:pPr marL="342900" indent="-342900" defTabSz="457200" fontAlgn="auto">
              <a:spcBef>
                <a:spcPts val="0"/>
              </a:spcBef>
              <a:spcAft>
                <a:spcPts val="0"/>
              </a:spcAft>
              <a:buClr>
                <a:srgbClr val="007934"/>
              </a:buClr>
              <a:buFont typeface="Wingdings" pitchFamily="2" charset="2"/>
              <a:buChar char="§"/>
            </a:pPr>
            <a:r>
              <a:rPr lang="en-US" sz="2000" dirty="0" smtClean="0">
                <a:solidFill>
                  <a:srgbClr val="003F72"/>
                </a:solidFill>
                <a:latin typeface="Calibri"/>
                <a:ea typeface="+mn-ea"/>
                <a:cs typeface="+mn-cs"/>
              </a:rPr>
              <a:t>Approximately </a:t>
            </a:r>
            <a:r>
              <a:rPr lang="en-US" sz="2000" b="1" dirty="0">
                <a:solidFill>
                  <a:srgbClr val="003F72"/>
                </a:solidFill>
                <a:latin typeface="Calibri"/>
                <a:ea typeface="+mn-ea"/>
                <a:cs typeface="+mn-cs"/>
              </a:rPr>
              <a:t>$7.2 billion</a:t>
            </a:r>
            <a:r>
              <a:rPr lang="en-US" sz="2000" dirty="0">
                <a:solidFill>
                  <a:srgbClr val="003F72"/>
                </a:solidFill>
                <a:latin typeface="Calibri"/>
                <a:ea typeface="+mn-ea"/>
                <a:cs typeface="+mn-cs"/>
              </a:rPr>
              <a:t> in annual savings to Medicare alone if the average cost per urban beneficiary were equal to the average cost per rural beneficiary,</a:t>
            </a:r>
          </a:p>
          <a:p>
            <a:pPr marL="342900" indent="-342900" defTabSz="457200" fontAlgn="auto">
              <a:spcBef>
                <a:spcPts val="0"/>
              </a:spcBef>
              <a:spcAft>
                <a:spcPts val="0"/>
              </a:spcAft>
              <a:buClr>
                <a:srgbClr val="007934"/>
              </a:buClr>
              <a:buFont typeface="Wingdings" pitchFamily="2" charset="2"/>
              <a:buChar char="§"/>
            </a:pPr>
            <a:r>
              <a:rPr lang="en-US" sz="2000" dirty="0" smtClean="0">
                <a:solidFill>
                  <a:srgbClr val="003F72"/>
                </a:solidFill>
                <a:latin typeface="Calibri"/>
                <a:ea typeface="+mn-ea"/>
                <a:cs typeface="+mn-cs"/>
              </a:rPr>
              <a:t>Approximately </a:t>
            </a:r>
            <a:r>
              <a:rPr lang="en-US" sz="2000" b="1" dirty="0">
                <a:solidFill>
                  <a:srgbClr val="003F72"/>
                </a:solidFill>
                <a:latin typeface="Calibri"/>
                <a:ea typeface="+mn-ea"/>
                <a:cs typeface="+mn-cs"/>
              </a:rPr>
              <a:t>$9.4 billion</a:t>
            </a:r>
            <a:r>
              <a:rPr lang="en-US" sz="2000" dirty="0">
                <a:solidFill>
                  <a:srgbClr val="003F72"/>
                </a:solidFill>
                <a:latin typeface="Calibri"/>
                <a:ea typeface="+mn-ea"/>
                <a:cs typeface="+mn-cs"/>
              </a:rPr>
              <a:t> per year is the existing and potential differential between Medicare beneficiary payments for rural vs. urban including the opportunity for savings if all urban populations could be treated at the rural </a:t>
            </a:r>
            <a:r>
              <a:rPr lang="en-US" sz="2000" dirty="0" smtClean="0">
                <a:solidFill>
                  <a:srgbClr val="003F72"/>
                </a:solidFill>
                <a:latin typeface="Calibri"/>
                <a:ea typeface="+mn-ea"/>
                <a:cs typeface="+mn-cs"/>
              </a:rPr>
              <a:t>equivalent</a:t>
            </a:r>
            <a:endParaRPr lang="en-US" sz="2000" dirty="0">
              <a:solidFill>
                <a:srgbClr val="003F72"/>
              </a:solidFill>
              <a:latin typeface="Calibri"/>
              <a:ea typeface="+mn-ea"/>
              <a:cs typeface="+mn-cs"/>
            </a:endParaRPr>
          </a:p>
        </p:txBody>
      </p:sp>
      <p:sp>
        <p:nvSpPr>
          <p:cNvPr id="5" name="TextBox 4"/>
          <p:cNvSpPr txBox="1"/>
          <p:nvPr/>
        </p:nvSpPr>
        <p:spPr>
          <a:xfrm>
            <a:off x="0" y="5207747"/>
            <a:ext cx="9144000" cy="246221"/>
          </a:xfrm>
          <a:prstGeom prst="rect">
            <a:avLst/>
          </a:prstGeom>
          <a:noFill/>
        </p:spPr>
        <p:txBody>
          <a:bodyPr wrap="square" rtlCol="0">
            <a:spAutoFit/>
          </a:bodyPr>
          <a:lstStyle/>
          <a:p>
            <a:pPr algn="ctr" defTabSz="457200" fontAlgn="auto">
              <a:spcBef>
                <a:spcPts val="0"/>
              </a:spcBef>
              <a:spcAft>
                <a:spcPts val="0"/>
              </a:spcAft>
            </a:pPr>
            <a:r>
              <a:rPr lang="en-US" sz="1000" dirty="0" smtClean="0">
                <a:solidFill>
                  <a:prstClr val="black"/>
                </a:solidFill>
                <a:latin typeface="Calibri"/>
                <a:ea typeface="+mn-ea"/>
                <a:cs typeface="+mn-cs"/>
              </a:rPr>
              <a:t>© Copyright </a:t>
            </a:r>
            <a:r>
              <a:rPr lang="en-US" sz="1000" dirty="0">
                <a:solidFill>
                  <a:prstClr val="black"/>
                </a:solidFill>
                <a:latin typeface="Calibri"/>
                <a:ea typeface="+mn-ea"/>
                <a:cs typeface="+mn-cs"/>
              </a:rPr>
              <a:t>2012 iVantage Health Analytics, </a:t>
            </a:r>
            <a:r>
              <a:rPr lang="en-US" sz="1000" dirty="0" smtClean="0">
                <a:solidFill>
                  <a:prstClr val="black"/>
                </a:solidFill>
                <a:latin typeface="Calibri"/>
                <a:ea typeface="+mn-ea"/>
                <a:cs typeface="+mn-cs"/>
              </a:rPr>
              <a:t>Inc.     </a:t>
            </a:r>
            <a:r>
              <a:rPr lang="en-US" sz="1000" u="sng" dirty="0" err="1" smtClean="0">
                <a:solidFill>
                  <a:srgbClr val="0000FF"/>
                </a:solidFill>
                <a:latin typeface="Calibri"/>
                <a:ea typeface="+mn-ea"/>
                <a:cs typeface="+mn-cs"/>
              </a:rPr>
              <a:t>www.iVantageHealth.com</a:t>
            </a:r>
            <a:endParaRPr lang="en-US" sz="1000" u="sng" dirty="0">
              <a:solidFill>
                <a:srgbClr val="0000FF"/>
              </a:solidFill>
              <a:latin typeface="Calibri"/>
              <a:ea typeface="+mn-ea"/>
              <a:cs typeface="+mn-cs"/>
            </a:endParaRPr>
          </a:p>
        </p:txBody>
      </p:sp>
      <p:pic>
        <p:nvPicPr>
          <p:cNvPr id="10" name="Picture 4" descr="NRHA_Louder.jpg"/>
          <p:cNvPicPr>
            <a:picLocks noChangeAspect="1"/>
          </p:cNvPicPr>
          <p:nvPr/>
        </p:nvPicPr>
        <p:blipFill>
          <a:blip r:embed="rId3" cstate="print"/>
          <a:srcRect r="11852"/>
          <a:stretch>
            <a:fillRect/>
          </a:stretch>
        </p:blipFill>
        <p:spPr bwMode="auto">
          <a:xfrm>
            <a:off x="6575425" y="76200"/>
            <a:ext cx="2568575" cy="1295400"/>
          </a:xfrm>
          <a:prstGeom prst="rect">
            <a:avLst/>
          </a:prstGeom>
          <a:noFill/>
          <a:ln w="9525">
            <a:noFill/>
            <a:miter lim="800000"/>
            <a:headEnd/>
            <a:tailEnd/>
          </a:ln>
        </p:spPr>
      </p:pic>
      <p:sp>
        <p:nvSpPr>
          <p:cNvPr id="11" name="Rectangle 5"/>
          <p:cNvSpPr>
            <a:spLocks noChangeArrowheads="1"/>
          </p:cNvSpPr>
          <p:nvPr/>
        </p:nvSpPr>
        <p:spPr bwMode="auto">
          <a:xfrm>
            <a:off x="7467600" y="1066800"/>
            <a:ext cx="1524000" cy="304800"/>
          </a:xfrm>
          <a:prstGeom prst="rect">
            <a:avLst/>
          </a:prstGeom>
          <a:solidFill>
            <a:schemeClr val="bg1"/>
          </a:solidFill>
          <a:ln w="9525" algn="ctr">
            <a:noFill/>
            <a:round/>
            <a:headEnd/>
            <a:tailEnd/>
          </a:ln>
        </p:spPr>
        <p:txBody>
          <a:bodyPr/>
          <a:lstStyle/>
          <a:p>
            <a:pPr defTabSz="457200" fontAlgn="auto">
              <a:spcBef>
                <a:spcPts val="0"/>
              </a:spcBef>
              <a:spcAft>
                <a:spcPts val="0"/>
              </a:spcAft>
            </a:pPr>
            <a:endParaRPr lang="en-US" sz="1800">
              <a:solidFill>
                <a:prstClr val="black"/>
              </a:solidFill>
              <a:latin typeface="Calibri"/>
              <a:ea typeface="+mn-ea"/>
              <a:cs typeface="+mn-cs"/>
            </a:endParaRPr>
          </a:p>
        </p:txBody>
      </p:sp>
      <p:sp>
        <p:nvSpPr>
          <p:cNvPr id="6" name="TextBox 5"/>
          <p:cNvSpPr txBox="1"/>
          <p:nvPr/>
        </p:nvSpPr>
        <p:spPr>
          <a:xfrm>
            <a:off x="839300" y="838200"/>
            <a:ext cx="7405076" cy="461665"/>
          </a:xfrm>
          <a:prstGeom prst="rect">
            <a:avLst/>
          </a:prstGeom>
          <a:noFill/>
        </p:spPr>
        <p:txBody>
          <a:bodyPr wrap="square" rtlCol="0">
            <a:spAutoFit/>
          </a:bodyPr>
          <a:lstStyle/>
          <a:p>
            <a:pPr defTabSz="457200" fontAlgn="auto">
              <a:spcBef>
                <a:spcPts val="0"/>
              </a:spcBef>
              <a:spcAft>
                <a:spcPts val="0"/>
              </a:spcAft>
            </a:pPr>
            <a:r>
              <a:rPr lang="en-US" b="1" dirty="0" smtClean="0">
                <a:solidFill>
                  <a:srgbClr val="003F72"/>
                </a:solidFill>
                <a:latin typeface="Trebuchet MS" pitchFamily="34" charset="0"/>
                <a:ea typeface="+mn-ea"/>
                <a:cs typeface="+mn-cs"/>
              </a:rPr>
              <a:t>Rural Relevance Under Healthcare Reform Study</a:t>
            </a:r>
            <a:endParaRPr lang="en-US" b="1" dirty="0">
              <a:solidFill>
                <a:srgbClr val="003F72"/>
              </a:solidFill>
              <a:latin typeface="Trebuchet MS" pitchFamily="34" charset="0"/>
              <a:ea typeface="+mn-ea"/>
              <a:cs typeface="+mn-cs"/>
            </a:endParaRPr>
          </a:p>
        </p:txBody>
      </p:sp>
    </p:spTree>
    <p:extLst>
      <p:ext uri="{BB962C8B-B14F-4D97-AF65-F5344CB8AC3E}">
        <p14:creationId xmlns:p14="http://schemas.microsoft.com/office/powerpoint/2010/main" val="3237901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NRHA_YVL_Waves.jpg"/>
          <p:cNvPicPr>
            <a:picLocks noChangeAspect="1"/>
          </p:cNvPicPr>
          <p:nvPr/>
        </p:nvPicPr>
        <p:blipFill>
          <a:blip r:embed="rId3" cstate="print">
            <a:extLst>
              <a:ext uri="{28A0092B-C50C-407E-A947-70E740481C1C}">
                <a14:useLocalDpi xmlns:a14="http://schemas.microsoft.com/office/drawing/2010/main" val="0"/>
              </a:ext>
            </a:extLst>
          </a:blip>
          <a:srcRect b="10445"/>
          <a:stretch>
            <a:fillRect/>
          </a:stretch>
        </p:blipFill>
        <p:spPr bwMode="auto">
          <a:xfrm>
            <a:off x="0" y="487680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noChangeArrowheads="1"/>
          </p:cNvSpPr>
          <p:nvPr>
            <p:ph type="title"/>
          </p:nvPr>
        </p:nvSpPr>
        <p:spPr>
          <a:xfrm>
            <a:off x="685800" y="990600"/>
            <a:ext cx="7772400" cy="1143000"/>
          </a:xfrm>
        </p:spPr>
        <p:txBody>
          <a:bodyPr/>
          <a:lstStyle/>
          <a:p>
            <a:pPr algn="l"/>
            <a:r>
              <a:rPr lang="en-US" sz="4000" b="1" dirty="0" smtClean="0">
                <a:solidFill>
                  <a:srgbClr val="002D67"/>
                </a:solidFill>
                <a:latin typeface="Trebuchet MS" pitchFamily="34" charset="0"/>
              </a:rPr>
              <a:t>Health Care Critical to</a:t>
            </a:r>
            <a:br>
              <a:rPr lang="en-US" sz="4000" b="1" dirty="0" smtClean="0">
                <a:solidFill>
                  <a:srgbClr val="002D67"/>
                </a:solidFill>
                <a:latin typeface="Trebuchet MS" pitchFamily="34" charset="0"/>
              </a:rPr>
            </a:br>
            <a:r>
              <a:rPr lang="en-US" sz="4000" b="1" dirty="0" smtClean="0">
                <a:solidFill>
                  <a:srgbClr val="002D67"/>
                </a:solidFill>
                <a:latin typeface="Trebuchet MS" pitchFamily="34" charset="0"/>
              </a:rPr>
              <a:t>Rural Economy</a:t>
            </a:r>
          </a:p>
        </p:txBody>
      </p:sp>
      <p:sp>
        <p:nvSpPr>
          <p:cNvPr id="50180" name="Rectangle 3"/>
          <p:cNvSpPr>
            <a:spLocks noGrp="1" noChangeArrowheads="1"/>
          </p:cNvSpPr>
          <p:nvPr>
            <p:ph type="body" idx="1"/>
          </p:nvPr>
        </p:nvSpPr>
        <p:spPr>
          <a:xfrm>
            <a:off x="685800" y="2514600"/>
            <a:ext cx="7772400" cy="3200400"/>
          </a:xfrm>
        </p:spPr>
        <p:txBody>
          <a:bodyPr/>
          <a:lstStyle/>
          <a:p>
            <a:pPr>
              <a:lnSpc>
                <a:spcPct val="90000"/>
              </a:lnSpc>
              <a:buClr>
                <a:srgbClr val="007934"/>
              </a:buClr>
              <a:buFont typeface="Wingdings" pitchFamily="2" charset="2"/>
              <a:buChar char="§"/>
            </a:pPr>
            <a:r>
              <a:rPr lang="en-US" sz="2800" dirty="0" smtClean="0">
                <a:solidFill>
                  <a:srgbClr val="002D67"/>
                </a:solidFill>
              </a:rPr>
              <a:t>Health care is the fastest growing segment of rural economy.</a:t>
            </a:r>
          </a:p>
          <a:p>
            <a:pPr>
              <a:lnSpc>
                <a:spcPct val="90000"/>
              </a:lnSpc>
              <a:buClr>
                <a:srgbClr val="007934"/>
              </a:buClr>
              <a:buFont typeface="Wingdings" pitchFamily="2" charset="2"/>
              <a:buChar char="§"/>
            </a:pPr>
            <a:r>
              <a:rPr lang="en-US" altLang="ko-KR" sz="2800" dirty="0" smtClean="0">
                <a:solidFill>
                  <a:srgbClr val="002D67"/>
                </a:solidFill>
              </a:rPr>
              <a:t>Each rural physician generates 23 jobs in the local rural economy. </a:t>
            </a:r>
          </a:p>
          <a:p>
            <a:pPr>
              <a:lnSpc>
                <a:spcPct val="90000"/>
              </a:lnSpc>
              <a:buClr>
                <a:srgbClr val="007934"/>
              </a:buClr>
              <a:buFont typeface="Wingdings" pitchFamily="2" charset="2"/>
              <a:buChar char="§"/>
            </a:pPr>
            <a:r>
              <a:rPr lang="en-US" altLang="ko-KR" sz="2800" dirty="0" smtClean="0">
                <a:solidFill>
                  <a:srgbClr val="002D67"/>
                </a:solidFill>
              </a:rPr>
              <a:t>Health care often represent up to 20 percent of a rural community's employment and income</a:t>
            </a:r>
            <a:r>
              <a:rPr lang="en-US" altLang="ko-KR" sz="2800" dirty="0" smtClean="0">
                <a:solidFill>
                  <a:srgbClr val="002D67"/>
                </a:solidFill>
                <a:latin typeface="Trebuchet MS" pitchFamily="34" charset="0"/>
              </a:rPr>
              <a:t>. </a:t>
            </a:r>
          </a:p>
        </p:txBody>
      </p:sp>
      <p:pic>
        <p:nvPicPr>
          <p:cNvPr id="50181" name="Picture 4" descr="NRHA_Louder.jpg"/>
          <p:cNvPicPr>
            <a:picLocks noChangeAspect="1"/>
          </p:cNvPicPr>
          <p:nvPr/>
        </p:nvPicPr>
        <p:blipFill>
          <a:blip r:embed="rId4" cstate="print">
            <a:extLst>
              <a:ext uri="{28A0092B-C50C-407E-A947-70E740481C1C}">
                <a14:useLocalDpi xmlns:a14="http://schemas.microsoft.com/office/drawing/2010/main" val="0"/>
              </a:ext>
            </a:extLst>
          </a:blip>
          <a:srcRect r="11852"/>
          <a:stretch>
            <a:fillRect/>
          </a:stretch>
        </p:blipFill>
        <p:spPr bwMode="auto">
          <a:xfrm>
            <a:off x="6575425" y="76200"/>
            <a:ext cx="25685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5"/>
          <p:cNvSpPr>
            <a:spLocks noChangeArrowheads="1"/>
          </p:cNvSpPr>
          <p:nvPr/>
        </p:nvSpPr>
        <p:spPr bwMode="auto">
          <a:xfrm>
            <a:off x="7467600" y="1066800"/>
            <a:ext cx="15240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824670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Content Placeholder 4"/>
          <p:cNvSpPr>
            <a:spLocks noGrp="1"/>
          </p:cNvSpPr>
          <p:nvPr>
            <p:ph sz="quarter" idx="11"/>
          </p:nvPr>
        </p:nvSpPr>
        <p:spPr bwMode="auto">
          <a:xfrm>
            <a:off x="914400" y="4191000"/>
            <a:ext cx="5410200" cy="1752600"/>
          </a:xfrm>
          <a:noFill/>
          <a:ln>
            <a:miter lim="800000"/>
            <a:headEnd/>
            <a:tailEnd/>
          </a:ln>
        </p:spPr>
        <p:txBody>
          <a:bodyPr wrap="square" lIns="91440" tIns="45720" rIns="91440" bIns="45720" numCol="1" anchor="t" anchorCtr="0" compatLnSpc="1">
            <a:prstTxWarp prst="textNoShape">
              <a:avLst/>
            </a:prstTxWarp>
          </a:bodyPr>
          <a:lstStyle/>
          <a:p>
            <a:pPr eaLnBrk="1" hangingPunct="1">
              <a:buClr>
                <a:srgbClr val="31B529"/>
              </a:buClr>
            </a:pPr>
            <a:r>
              <a:rPr lang="en-US" b="1" dirty="0" smtClean="0">
                <a:solidFill>
                  <a:srgbClr val="003F72"/>
                </a:solidFill>
                <a:latin typeface="Trebuchet MS" pitchFamily="34" charset="0"/>
              </a:rPr>
              <a:t>Brock Slabach, MPH, FACHE</a:t>
            </a:r>
          </a:p>
          <a:p>
            <a:pPr eaLnBrk="1" hangingPunct="1">
              <a:buClr>
                <a:srgbClr val="31B529"/>
              </a:buClr>
            </a:pPr>
            <a:r>
              <a:rPr lang="en-US" dirty="0" smtClean="0">
                <a:solidFill>
                  <a:srgbClr val="003F72"/>
                </a:solidFill>
                <a:latin typeface="Trebuchet MS" pitchFamily="34" charset="0"/>
              </a:rPr>
              <a:t>Senior Vice President for Member Services</a:t>
            </a:r>
          </a:p>
          <a:p>
            <a:pPr eaLnBrk="1" hangingPunct="1">
              <a:buClr>
                <a:srgbClr val="31B529"/>
              </a:buClr>
            </a:pPr>
            <a:r>
              <a:rPr lang="en-US" dirty="0" smtClean="0">
                <a:solidFill>
                  <a:srgbClr val="003F72"/>
                </a:solidFill>
                <a:latin typeface="Trebuchet MS" pitchFamily="34" charset="0"/>
              </a:rPr>
              <a:t>National Rural Health Association</a:t>
            </a:r>
          </a:p>
          <a:p>
            <a:pPr eaLnBrk="1" hangingPunct="1">
              <a:buClr>
                <a:srgbClr val="31B529"/>
              </a:buClr>
            </a:pPr>
            <a:r>
              <a:rPr lang="en-US" dirty="0" smtClean="0">
                <a:solidFill>
                  <a:srgbClr val="007934"/>
                </a:solidFill>
                <a:latin typeface="Trebuchet MS" pitchFamily="34" charset="0"/>
              </a:rPr>
              <a:t>bslabach@nrharural.org</a:t>
            </a:r>
          </a:p>
        </p:txBody>
      </p:sp>
      <p:sp>
        <p:nvSpPr>
          <p:cNvPr id="4" name="Content Placeholder 3"/>
          <p:cNvSpPr>
            <a:spLocks noGrp="1"/>
          </p:cNvSpPr>
          <p:nvPr>
            <p:ph sz="quarter" idx="10"/>
          </p:nvPr>
        </p:nvSpPr>
        <p:spPr>
          <a:xfrm>
            <a:off x="914400" y="3200400"/>
            <a:ext cx="7543800" cy="609600"/>
          </a:xfrm>
        </p:spPr>
        <p:txBody>
          <a:bodyPr/>
          <a:lstStyle/>
          <a:p>
            <a:pPr eaLnBrk="1" hangingPunct="1">
              <a:defRPr/>
            </a:pPr>
            <a:r>
              <a:rPr lang="en-US" sz="2800" spc="600" dirty="0" smtClean="0">
                <a:solidFill>
                  <a:srgbClr val="003F72"/>
                </a:solidFill>
                <a:latin typeface="Trebuchet MS" pitchFamily="34" charset="0"/>
                <a:ea typeface="+mn-ea"/>
              </a:rPr>
              <a:t>THANK YOU</a:t>
            </a:r>
          </a:p>
        </p:txBody>
      </p:sp>
    </p:spTree>
    <p:extLst>
      <p:ext uri="{BB962C8B-B14F-4D97-AF65-F5344CB8AC3E}">
        <p14:creationId xmlns:p14="http://schemas.microsoft.com/office/powerpoint/2010/main" val="2329221577"/>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914400"/>
            <a:ext cx="5867400" cy="990600"/>
          </a:xfrm>
        </p:spPr>
        <p:txBody>
          <a:bodyPr/>
          <a:lstStyle/>
          <a:p>
            <a:pPr algn="l" eaLnBrk="1" hangingPunct="1"/>
            <a:r>
              <a:rPr lang="en-US" dirty="0" smtClean="0">
                <a:solidFill>
                  <a:srgbClr val="003F72"/>
                </a:solidFill>
                <a:latin typeface="Trebuchet MS" pitchFamily="34" charset="0"/>
              </a:rPr>
              <a:t>Our Grassroots Effort</a:t>
            </a:r>
          </a:p>
        </p:txBody>
      </p:sp>
      <p:sp>
        <p:nvSpPr>
          <p:cNvPr id="8195" name="Rectangle 3"/>
          <p:cNvSpPr>
            <a:spLocks noGrp="1" noChangeArrowheads="1"/>
          </p:cNvSpPr>
          <p:nvPr>
            <p:ph idx="1"/>
          </p:nvPr>
        </p:nvSpPr>
        <p:spPr>
          <a:xfrm>
            <a:off x="1143000" y="1981200"/>
            <a:ext cx="6705600" cy="4038600"/>
          </a:xfrm>
        </p:spPr>
        <p:txBody>
          <a:bodyPr/>
          <a:lstStyle/>
          <a:p>
            <a:pPr eaLnBrk="1" hangingPunct="1">
              <a:lnSpc>
                <a:spcPct val="80000"/>
              </a:lnSpc>
              <a:buClr>
                <a:srgbClr val="007934"/>
              </a:buClr>
              <a:buFont typeface="Wingdings" pitchFamily="2" charset="2"/>
              <a:buChar char="§"/>
            </a:pPr>
            <a:r>
              <a:rPr lang="en-US" sz="2400" dirty="0" smtClean="0">
                <a:solidFill>
                  <a:srgbClr val="003F72"/>
                </a:solidFill>
                <a:latin typeface="Trebuchet MS" pitchFamily="34" charset="0"/>
              </a:rPr>
              <a:t>NRHA doesn’t have a PAC</a:t>
            </a:r>
          </a:p>
          <a:p>
            <a:pPr eaLnBrk="1" hangingPunct="1">
              <a:lnSpc>
                <a:spcPct val="80000"/>
              </a:lnSpc>
              <a:buClr>
                <a:srgbClr val="007934"/>
              </a:buClr>
              <a:buFont typeface="Wingdings" pitchFamily="2" charset="2"/>
              <a:buChar char="§"/>
            </a:pPr>
            <a:r>
              <a:rPr lang="en-US" sz="2400" dirty="0" smtClean="0">
                <a:solidFill>
                  <a:srgbClr val="003F72"/>
                </a:solidFill>
                <a:latin typeface="Trebuchet MS" pitchFamily="34" charset="0"/>
              </a:rPr>
              <a:t>Website: </a:t>
            </a:r>
            <a:r>
              <a:rPr lang="en-US" sz="2400" u="sng" dirty="0" smtClean="0">
                <a:solidFill>
                  <a:srgbClr val="007934"/>
                </a:solidFill>
                <a:latin typeface="Trebuchet MS" pitchFamily="34" charset="0"/>
              </a:rPr>
              <a:t>ruralhealthweb.org</a:t>
            </a:r>
          </a:p>
          <a:p>
            <a:pPr eaLnBrk="1" hangingPunct="1">
              <a:lnSpc>
                <a:spcPct val="80000"/>
              </a:lnSpc>
              <a:buClr>
                <a:srgbClr val="007934"/>
              </a:buClr>
              <a:buFont typeface="Wingdings" pitchFamily="2" charset="2"/>
              <a:buChar char="§"/>
            </a:pPr>
            <a:r>
              <a:rPr lang="en-US" sz="2400" dirty="0" smtClean="0">
                <a:solidFill>
                  <a:srgbClr val="003F72"/>
                </a:solidFill>
                <a:latin typeface="Trebuchet MS" pitchFamily="34" charset="0"/>
              </a:rPr>
              <a:t>Depends solely on grassroots advocacy</a:t>
            </a:r>
          </a:p>
          <a:p>
            <a:pPr eaLnBrk="1" hangingPunct="1">
              <a:lnSpc>
                <a:spcPct val="80000"/>
              </a:lnSpc>
              <a:buClr>
                <a:srgbClr val="007934"/>
              </a:buClr>
              <a:buFont typeface="Wingdings" pitchFamily="2" charset="2"/>
              <a:buChar char="§"/>
            </a:pPr>
            <a:r>
              <a:rPr lang="en-US" sz="2400" dirty="0" smtClean="0">
                <a:solidFill>
                  <a:srgbClr val="003F72"/>
                </a:solidFill>
                <a:latin typeface="Trebuchet MS" pitchFamily="34" charset="0"/>
              </a:rPr>
              <a:t>Members have access to:</a:t>
            </a:r>
          </a:p>
          <a:p>
            <a:pPr lvl="1">
              <a:lnSpc>
                <a:spcPct val="80000"/>
              </a:lnSpc>
              <a:buClr>
                <a:srgbClr val="007934"/>
              </a:buClr>
              <a:buFont typeface="Wingdings" pitchFamily="2" charset="2"/>
              <a:buChar char="ü"/>
            </a:pPr>
            <a:r>
              <a:rPr lang="en-US" sz="2400" dirty="0" smtClean="0">
                <a:solidFill>
                  <a:srgbClr val="003F72"/>
                </a:solidFill>
                <a:latin typeface="Trebuchet MS" pitchFamily="34" charset="0"/>
              </a:rPr>
              <a:t>Periodic Washington Updates (webinars):</a:t>
            </a:r>
          </a:p>
          <a:p>
            <a:pPr lvl="1">
              <a:lnSpc>
                <a:spcPct val="80000"/>
              </a:lnSpc>
              <a:buClr>
                <a:srgbClr val="007934"/>
              </a:buClr>
              <a:buNone/>
            </a:pPr>
            <a:r>
              <a:rPr lang="en-US" sz="2400" dirty="0" smtClean="0">
                <a:solidFill>
                  <a:srgbClr val="007934"/>
                </a:solidFill>
                <a:latin typeface="Trebuchet MS" pitchFamily="34" charset="0"/>
              </a:rPr>
              <a:t>    </a:t>
            </a:r>
            <a:r>
              <a:rPr lang="en-US" sz="2400" u="sng" dirty="0" smtClean="0">
                <a:solidFill>
                  <a:srgbClr val="007934"/>
                </a:solidFill>
                <a:latin typeface="Trebuchet MS" pitchFamily="34" charset="0"/>
              </a:rPr>
              <a:t>join-grassroots@lists.wisc.edu</a:t>
            </a:r>
          </a:p>
          <a:p>
            <a:pPr lvl="1">
              <a:lnSpc>
                <a:spcPct val="80000"/>
              </a:lnSpc>
              <a:buClr>
                <a:srgbClr val="007934"/>
              </a:buClr>
              <a:buFont typeface="Wingdings" pitchFamily="2" charset="2"/>
              <a:buChar char="ü"/>
            </a:pPr>
            <a:r>
              <a:rPr lang="en-US" sz="2400" dirty="0" smtClean="0">
                <a:solidFill>
                  <a:srgbClr val="003F72"/>
                </a:solidFill>
                <a:latin typeface="Trebuchet MS" pitchFamily="34" charset="0"/>
              </a:rPr>
              <a:t>Rural Health Blog</a:t>
            </a:r>
          </a:p>
          <a:p>
            <a:pPr lvl="1">
              <a:lnSpc>
                <a:spcPct val="80000"/>
              </a:lnSpc>
              <a:buClr>
                <a:srgbClr val="007934"/>
              </a:buClr>
              <a:buNone/>
            </a:pPr>
            <a:r>
              <a:rPr lang="en-US" sz="2400" dirty="0" smtClean="0">
                <a:solidFill>
                  <a:srgbClr val="003F72"/>
                </a:solidFill>
                <a:latin typeface="Trebuchet MS" pitchFamily="34" charset="0"/>
              </a:rPr>
              <a:t>    </a:t>
            </a:r>
            <a:r>
              <a:rPr lang="en-US" sz="2400" u="sng" dirty="0" smtClean="0">
                <a:solidFill>
                  <a:srgbClr val="007934"/>
                </a:solidFill>
                <a:latin typeface="Trebuchet MS" pitchFamily="34" charset="0"/>
              </a:rPr>
              <a:t>http://blog.ruralhealthweb.org</a:t>
            </a:r>
          </a:p>
          <a:p>
            <a:pPr eaLnBrk="1" hangingPunct="1">
              <a:lnSpc>
                <a:spcPct val="80000"/>
              </a:lnSpc>
              <a:buClr>
                <a:srgbClr val="007934"/>
              </a:buClr>
              <a:buFont typeface="Wingdings" pitchFamily="2" charset="2"/>
              <a:buChar char="§"/>
            </a:pPr>
            <a:r>
              <a:rPr lang="en-US" sz="2400" dirty="0" smtClean="0">
                <a:solidFill>
                  <a:srgbClr val="003F72"/>
                </a:solidFill>
                <a:latin typeface="Trebuchet MS" pitchFamily="34" charset="0"/>
              </a:rPr>
              <a:t> Join NRHA today at </a:t>
            </a:r>
            <a:r>
              <a:rPr lang="en-US" sz="2400" u="sng" dirty="0" smtClean="0">
                <a:solidFill>
                  <a:srgbClr val="007934"/>
                </a:solidFill>
                <a:latin typeface="Trebuchet MS" pitchFamily="34" charset="0"/>
              </a:rPr>
              <a:t>ruralhealthweb.org</a:t>
            </a:r>
          </a:p>
          <a:p>
            <a:pPr eaLnBrk="1" hangingPunct="1">
              <a:lnSpc>
                <a:spcPct val="80000"/>
              </a:lnSpc>
            </a:pPr>
            <a:endParaRPr lang="en-US" sz="2800" dirty="0" smtClean="0">
              <a:solidFill>
                <a:srgbClr val="000000"/>
              </a:solidFill>
            </a:endParaRPr>
          </a:p>
          <a:p>
            <a:pPr eaLnBrk="1" hangingPunct="1">
              <a:lnSpc>
                <a:spcPct val="80000"/>
              </a:lnSpc>
              <a:buFontTx/>
              <a:buNone/>
            </a:pPr>
            <a:r>
              <a:rPr lang="en-US" sz="2800" dirty="0" smtClean="0"/>
              <a:t>	</a:t>
            </a:r>
          </a:p>
        </p:txBody>
      </p:sp>
    </p:spTree>
    <p:extLst>
      <p:ext uri="{BB962C8B-B14F-4D97-AF65-F5344CB8AC3E}">
        <p14:creationId xmlns:p14="http://schemas.microsoft.com/office/powerpoint/2010/main" val="1121187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19200" y="533400"/>
            <a:ext cx="4876800" cy="990600"/>
          </a:xfrm>
        </p:spPr>
        <p:txBody>
          <a:bodyPr/>
          <a:lstStyle/>
          <a:p>
            <a:pPr algn="l"/>
            <a:r>
              <a:rPr lang="en-US" b="1" dirty="0" smtClean="0">
                <a:solidFill>
                  <a:srgbClr val="002D67"/>
                </a:solidFill>
                <a:latin typeface="Trebuchet MS" pitchFamily="34" charset="0"/>
              </a:rPr>
              <a:t>2013-14 Meetings</a:t>
            </a:r>
          </a:p>
        </p:txBody>
      </p:sp>
      <p:sp>
        <p:nvSpPr>
          <p:cNvPr id="7171" name="Content Placeholder 2"/>
          <p:cNvSpPr>
            <a:spLocks noGrp="1"/>
          </p:cNvSpPr>
          <p:nvPr>
            <p:ph idx="1"/>
          </p:nvPr>
        </p:nvSpPr>
        <p:spPr>
          <a:xfrm>
            <a:off x="1295400" y="1371600"/>
            <a:ext cx="6019800" cy="4572000"/>
          </a:xfrm>
        </p:spPr>
        <p:txBody>
          <a:bodyPr/>
          <a:lstStyle/>
          <a:p>
            <a:pPr>
              <a:buClr>
                <a:srgbClr val="007934"/>
              </a:buClr>
              <a:buFont typeface="Wingdings" pitchFamily="2" charset="2"/>
              <a:buChar char="§"/>
              <a:defRPr/>
            </a:pPr>
            <a:endParaRPr lang="en-US" sz="2400" dirty="0" smtClean="0">
              <a:solidFill>
                <a:srgbClr val="002D67"/>
              </a:solidFill>
            </a:endParaRPr>
          </a:p>
          <a:p>
            <a:pPr>
              <a:buClr>
                <a:srgbClr val="007934"/>
              </a:buClr>
              <a:buFont typeface="Wingdings" pitchFamily="2" charset="2"/>
              <a:buChar char="§"/>
              <a:defRPr/>
            </a:pPr>
            <a:r>
              <a:rPr lang="en-US" sz="2400" dirty="0" smtClean="0">
                <a:solidFill>
                  <a:srgbClr val="002D67"/>
                </a:solidFill>
              </a:rPr>
              <a:t>RHC/CAH Conference</a:t>
            </a:r>
          </a:p>
          <a:p>
            <a:pPr marL="457200" lvl="1" indent="0">
              <a:buClr>
                <a:srgbClr val="007934"/>
              </a:buClr>
              <a:buNone/>
              <a:defRPr/>
            </a:pPr>
            <a:r>
              <a:rPr lang="en-US" sz="2000" dirty="0">
                <a:solidFill>
                  <a:srgbClr val="002D67"/>
                </a:solidFill>
              </a:rPr>
              <a:t>Austin, TX, Oct. 1-4, </a:t>
            </a:r>
            <a:r>
              <a:rPr lang="en-US" sz="2000" dirty="0" smtClean="0">
                <a:solidFill>
                  <a:srgbClr val="002D67"/>
                </a:solidFill>
              </a:rPr>
              <a:t>2013</a:t>
            </a:r>
          </a:p>
          <a:p>
            <a:pPr>
              <a:buClr>
                <a:srgbClr val="007934"/>
              </a:buClr>
              <a:buFont typeface="Wingdings" pitchFamily="2" charset="2"/>
              <a:buChar char="§"/>
              <a:defRPr/>
            </a:pPr>
            <a:r>
              <a:rPr lang="en-US" sz="2400" dirty="0" smtClean="0">
                <a:solidFill>
                  <a:srgbClr val="002D67"/>
                </a:solidFill>
              </a:rPr>
              <a:t>Multi-racial &amp; Multi-cultural Conference</a:t>
            </a:r>
          </a:p>
          <a:p>
            <a:pPr marL="457200" lvl="1" indent="0">
              <a:buClr>
                <a:srgbClr val="007934"/>
              </a:buClr>
              <a:buNone/>
              <a:defRPr/>
            </a:pPr>
            <a:r>
              <a:rPr lang="en-US" sz="2000" dirty="0" smtClean="0">
                <a:solidFill>
                  <a:srgbClr val="002D67"/>
                </a:solidFill>
              </a:rPr>
              <a:t>San Antonio, TX, Dec. 4-6, 2013</a:t>
            </a:r>
          </a:p>
          <a:p>
            <a:pPr marL="400050">
              <a:buClr>
                <a:srgbClr val="007934"/>
              </a:buClr>
              <a:defRPr/>
            </a:pPr>
            <a:r>
              <a:rPr lang="en-US" sz="2400" dirty="0" smtClean="0">
                <a:solidFill>
                  <a:srgbClr val="002D67"/>
                </a:solidFill>
              </a:rPr>
              <a:t>Policy Institute</a:t>
            </a:r>
          </a:p>
          <a:p>
            <a:pPr marL="57150" indent="0">
              <a:buClr>
                <a:srgbClr val="007934"/>
              </a:buClr>
              <a:buNone/>
              <a:defRPr/>
            </a:pPr>
            <a:r>
              <a:rPr lang="en-US" sz="2400" dirty="0">
                <a:solidFill>
                  <a:srgbClr val="002D67"/>
                </a:solidFill>
              </a:rPr>
              <a:t> </a:t>
            </a:r>
            <a:r>
              <a:rPr lang="en-US" sz="2400" dirty="0" smtClean="0">
                <a:solidFill>
                  <a:srgbClr val="002D67"/>
                </a:solidFill>
              </a:rPr>
              <a:t>    </a:t>
            </a:r>
            <a:r>
              <a:rPr lang="en-US" sz="2000" dirty="0" smtClean="0">
                <a:solidFill>
                  <a:srgbClr val="002D67"/>
                </a:solidFill>
              </a:rPr>
              <a:t>Washington, DC, Feb. 4-6, 2014</a:t>
            </a:r>
          </a:p>
          <a:p>
            <a:pPr marL="400050">
              <a:buClr>
                <a:srgbClr val="007934"/>
              </a:buClr>
              <a:defRPr/>
            </a:pPr>
            <a:r>
              <a:rPr lang="en-US" sz="2400" dirty="0" smtClean="0">
                <a:solidFill>
                  <a:srgbClr val="002D67"/>
                </a:solidFill>
              </a:rPr>
              <a:t>Annual Conference</a:t>
            </a:r>
          </a:p>
          <a:p>
            <a:pPr marL="57150" indent="0">
              <a:buClr>
                <a:srgbClr val="007934"/>
              </a:buClr>
              <a:buNone/>
              <a:defRPr/>
            </a:pPr>
            <a:r>
              <a:rPr lang="en-US" sz="2400" dirty="0">
                <a:solidFill>
                  <a:srgbClr val="002D67"/>
                </a:solidFill>
              </a:rPr>
              <a:t> </a:t>
            </a:r>
            <a:r>
              <a:rPr lang="en-US" sz="2400" dirty="0" smtClean="0">
                <a:solidFill>
                  <a:srgbClr val="002D67"/>
                </a:solidFill>
              </a:rPr>
              <a:t>    </a:t>
            </a:r>
            <a:r>
              <a:rPr lang="en-US" sz="2000" dirty="0" smtClean="0">
                <a:solidFill>
                  <a:srgbClr val="002D67"/>
                </a:solidFill>
              </a:rPr>
              <a:t>Las Vegas, NV, April 22-25, 2014</a:t>
            </a:r>
            <a:r>
              <a:rPr lang="en-US" sz="2400" dirty="0" smtClean="0">
                <a:solidFill>
                  <a:srgbClr val="002D67"/>
                </a:solidFill>
              </a:rPr>
              <a:t> </a:t>
            </a:r>
          </a:p>
          <a:p>
            <a:pPr marL="457200" lvl="1" indent="0">
              <a:buFontTx/>
              <a:buNone/>
              <a:defRPr/>
            </a:pPr>
            <a:endParaRPr lang="en-US" dirty="0"/>
          </a:p>
        </p:txBody>
      </p:sp>
    </p:spTree>
    <p:extLst>
      <p:ext uri="{BB962C8B-B14F-4D97-AF65-F5344CB8AC3E}">
        <p14:creationId xmlns:p14="http://schemas.microsoft.com/office/powerpoint/2010/main" val="2688237902"/>
      </p:ext>
    </p:extLst>
  </p:cSld>
  <p:clrMapOvr>
    <a:masterClrMapping/>
  </p:clrMapOvr>
  <p:transition spd="slow" advClick="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0"/>
          <p:cNvGraphicFramePr>
            <a:graphicFrameLocks noChangeAspect="1"/>
          </p:cNvGraphicFramePr>
          <p:nvPr>
            <p:extLst>
              <p:ext uri="{D42A27DB-BD31-4B8C-83A1-F6EECF244321}">
                <p14:modId xmlns:p14="http://schemas.microsoft.com/office/powerpoint/2010/main" val="1905829957"/>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105" name="Acrobat Document" r:id="rId4" imgW="10051560" imgH="7774200" progId="AcroExch.Document.7">
                  <p:link updateAutomatic="1"/>
                </p:oleObj>
              </mc:Choice>
              <mc:Fallback>
                <p:oleObj name="Acrobat Document" r:id="rId4" imgW="10051560" imgH="7774200" progId="AcroExch.Document.7">
                  <p:link updateAutomatic="1"/>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bwMode="auto">
          <a:xfrm>
            <a:off x="2209800" y="228600"/>
            <a:ext cx="4800600" cy="533400"/>
          </a:xfrm>
          <a:prstGeom prst="rect">
            <a:avLst/>
          </a:prstGeom>
          <a:solidFill>
            <a:srgbClr val="D6BD9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 charset="-128"/>
            </a:endParaRPr>
          </a:p>
        </p:txBody>
      </p:sp>
      <p:sp>
        <p:nvSpPr>
          <p:cNvPr id="5" name="TextBox 4"/>
          <p:cNvSpPr txBox="1"/>
          <p:nvPr/>
        </p:nvSpPr>
        <p:spPr>
          <a:xfrm>
            <a:off x="1066800" y="304800"/>
            <a:ext cx="7162800" cy="584775"/>
          </a:xfrm>
          <a:prstGeom prst="rect">
            <a:avLst/>
          </a:prstGeom>
          <a:noFill/>
        </p:spPr>
        <p:txBody>
          <a:bodyPr wrap="square" rtlCol="0">
            <a:spAutoFit/>
          </a:bodyPr>
          <a:lstStyle/>
          <a:p>
            <a:pPr algn="ctr"/>
            <a:r>
              <a:rPr lang="en-US" sz="1600" b="1" dirty="0" smtClean="0">
                <a:solidFill>
                  <a:srgbClr val="221100"/>
                </a:solidFill>
                <a:latin typeface="Bookman Old Style" pitchFamily="18" charset="0"/>
              </a:rPr>
              <a:t>National Rural Health Association Membership</a:t>
            </a:r>
          </a:p>
          <a:p>
            <a:pPr algn="ctr"/>
            <a:r>
              <a:rPr lang="en-US" sz="1600" b="1" dirty="0" smtClean="0">
                <a:solidFill>
                  <a:srgbClr val="221100"/>
                </a:solidFill>
                <a:latin typeface="Bookman Old Style" pitchFamily="18" charset="0"/>
              </a:rPr>
              <a:t>2012</a:t>
            </a:r>
            <a:endParaRPr lang="en-US" sz="1600" b="1" dirty="0">
              <a:solidFill>
                <a:srgbClr val="221100"/>
              </a:solidFill>
              <a:latin typeface="Bookman Old Style" pitchFamily="18" charset="0"/>
            </a:endParaRPr>
          </a:p>
        </p:txBody>
      </p:sp>
    </p:spTree>
    <p:extLst>
      <p:ext uri="{BB962C8B-B14F-4D97-AF65-F5344CB8AC3E}">
        <p14:creationId xmlns:p14="http://schemas.microsoft.com/office/powerpoint/2010/main" val="721361133"/>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sz="quarter" idx="4294967295"/>
          </p:nvPr>
        </p:nvSpPr>
        <p:spPr>
          <a:xfrm>
            <a:off x="304800" y="152400"/>
            <a:ext cx="5638800" cy="838200"/>
          </a:xfrm>
        </p:spPr>
        <p:txBody>
          <a:bodyPr/>
          <a:lstStyle/>
          <a:p>
            <a:pPr eaLnBrk="1" hangingPunct="1"/>
            <a:endParaRPr lang="en-US" altLang="en-US" sz="2400" dirty="0" smtClean="0">
              <a:solidFill>
                <a:srgbClr val="002D67"/>
              </a:solidFill>
              <a:ea typeface="MS PGothic" pitchFamily="34" charset="-128"/>
            </a:endParaRPr>
          </a:p>
          <a:p>
            <a:pPr eaLnBrk="1" hangingPunct="1">
              <a:buFontTx/>
              <a:buNone/>
            </a:pPr>
            <a:endParaRPr lang="en-US" altLang="en-US" sz="2400" dirty="0" smtClean="0">
              <a:solidFill>
                <a:srgbClr val="002D67"/>
              </a:solidFill>
              <a:ea typeface="MS PGothic" pitchFamily="34" charset="-128"/>
            </a:endParaRPr>
          </a:p>
          <a:p>
            <a:pPr eaLnBrk="1" hangingPunct="1"/>
            <a:r>
              <a:rPr lang="en-US" altLang="en-US" sz="1800" dirty="0" smtClean="0">
                <a:solidFill>
                  <a:srgbClr val="002D67"/>
                </a:solidFill>
                <a:ea typeface="MS PGothic" pitchFamily="34" charset="-128"/>
              </a:rPr>
              <a:t>62 million rural Americans rely on rural health providers.</a:t>
            </a:r>
          </a:p>
          <a:p>
            <a:pPr eaLnBrk="1" hangingPunct="1"/>
            <a:endParaRPr lang="en-US" altLang="en-US" sz="800" dirty="0" smtClean="0">
              <a:solidFill>
                <a:srgbClr val="002D67"/>
              </a:solidFill>
              <a:ea typeface="MS PGothic" pitchFamily="34" charset="-128"/>
            </a:endParaRPr>
          </a:p>
          <a:p>
            <a:pPr eaLnBrk="1" hangingPunct="1"/>
            <a:r>
              <a:rPr lang="en-US" altLang="en-US" sz="1800" dirty="0" smtClean="0">
                <a:solidFill>
                  <a:srgbClr val="002D67"/>
                </a:solidFill>
                <a:ea typeface="MS PGothic" pitchFamily="34" charset="-128"/>
              </a:rPr>
              <a:t>20 percent of the population lives in rural America, yet they are scattered over 90% of the landmass.</a:t>
            </a:r>
          </a:p>
          <a:p>
            <a:pPr eaLnBrk="1" hangingPunct="1"/>
            <a:endParaRPr lang="en-US" altLang="en-US" sz="800" dirty="0" smtClean="0">
              <a:solidFill>
                <a:srgbClr val="002D67"/>
              </a:solidFill>
              <a:ea typeface="MS PGothic" pitchFamily="34" charset="-128"/>
            </a:endParaRPr>
          </a:p>
          <a:p>
            <a:pPr eaLnBrk="1" hangingPunct="1"/>
            <a:r>
              <a:rPr lang="en-US" altLang="en-US" sz="1800" dirty="0" smtClean="0">
                <a:solidFill>
                  <a:srgbClr val="002D67"/>
                </a:solidFill>
                <a:ea typeface="MS PGothic" pitchFamily="34" charset="-128"/>
              </a:rPr>
              <a:t>Extreme distances, challenging geography and weather complicate health care delivery. </a:t>
            </a:r>
          </a:p>
          <a:p>
            <a:pPr eaLnBrk="1" hangingPunct="1"/>
            <a:endParaRPr lang="en-US" altLang="en-US" sz="800" dirty="0" smtClean="0">
              <a:solidFill>
                <a:srgbClr val="002D67"/>
              </a:solidFill>
              <a:ea typeface="MS PGothic" pitchFamily="34" charset="-128"/>
            </a:endParaRPr>
          </a:p>
          <a:p>
            <a:pPr eaLnBrk="1" hangingPunct="1"/>
            <a:r>
              <a:rPr lang="en-US" altLang="en-US" sz="1800" dirty="0" smtClean="0">
                <a:solidFill>
                  <a:srgbClr val="002D67"/>
                </a:solidFill>
                <a:ea typeface="MS PGothic" pitchFamily="34" charset="-128"/>
              </a:rPr>
              <a:t>“Rural Americans are </a:t>
            </a:r>
            <a:r>
              <a:rPr lang="en-US" altLang="en-US" sz="1800" b="1" i="1" dirty="0" smtClean="0">
                <a:solidFill>
                  <a:srgbClr val="002D67"/>
                </a:solidFill>
                <a:ea typeface="MS PGothic" pitchFamily="34" charset="-128"/>
              </a:rPr>
              <a:t>older, poorer and sicker </a:t>
            </a:r>
            <a:r>
              <a:rPr lang="en-US" altLang="en-US" sz="1800" dirty="0" smtClean="0">
                <a:solidFill>
                  <a:srgbClr val="002D67"/>
                </a:solidFill>
                <a:ea typeface="MS PGothic" pitchFamily="34" charset="-128"/>
              </a:rPr>
              <a:t>than their urban counterparts… Rural areas have higher rates of poverty, chronic disease, and uninsured and underinsured, and millions of rural Americans have limited access to a primary care provider.”  </a:t>
            </a:r>
            <a:r>
              <a:rPr lang="en-US" altLang="en-US" sz="1200" dirty="0" smtClean="0">
                <a:solidFill>
                  <a:srgbClr val="002D67"/>
                </a:solidFill>
                <a:ea typeface="MS PGothic" pitchFamily="34" charset="-128"/>
              </a:rPr>
              <a:t>(HHS, 2011)</a:t>
            </a:r>
          </a:p>
          <a:p>
            <a:pPr eaLnBrk="1" hangingPunct="1"/>
            <a:endParaRPr lang="en-US" altLang="en-US" sz="800" dirty="0" smtClean="0">
              <a:solidFill>
                <a:srgbClr val="002D67"/>
              </a:solidFill>
              <a:ea typeface="MS PGothic" pitchFamily="34" charset="-128"/>
            </a:endParaRPr>
          </a:p>
          <a:p>
            <a:pPr eaLnBrk="1" hangingPunct="1">
              <a:lnSpc>
                <a:spcPct val="90000"/>
              </a:lnSpc>
            </a:pPr>
            <a:r>
              <a:rPr lang="en-US" altLang="en-US" sz="1800" dirty="0" smtClean="0">
                <a:solidFill>
                  <a:srgbClr val="002D67"/>
                </a:solidFill>
                <a:ea typeface="MS PGothic" pitchFamily="34" charset="-128"/>
              </a:rPr>
              <a:t>Disparities are compounded if you are a senior or minority in rural America.</a:t>
            </a:r>
          </a:p>
          <a:p>
            <a:pPr eaLnBrk="1" hangingPunct="1"/>
            <a:endParaRPr lang="en-US" altLang="en-US" sz="1800" dirty="0" smtClean="0">
              <a:solidFill>
                <a:srgbClr val="002D67"/>
              </a:solidFill>
              <a:ea typeface="MS PGothic" pitchFamily="34" charset="-128"/>
            </a:endParaRPr>
          </a:p>
          <a:p>
            <a:pPr eaLnBrk="1" hangingPunct="1"/>
            <a:endParaRPr lang="en-US" altLang="en-US" sz="1800" dirty="0" smtClean="0">
              <a:solidFill>
                <a:srgbClr val="002D67"/>
              </a:solidFill>
              <a:ea typeface="MS PGothic" pitchFamily="34" charset="-128"/>
            </a:endParaRPr>
          </a:p>
          <a:p>
            <a:pPr eaLnBrk="1" hangingPunct="1">
              <a:lnSpc>
                <a:spcPct val="90000"/>
              </a:lnSpc>
              <a:buFontTx/>
              <a:buNone/>
            </a:pPr>
            <a:endParaRPr lang="en-US" altLang="en-US" dirty="0" smtClean="0">
              <a:solidFill>
                <a:srgbClr val="002D67"/>
              </a:solidFill>
              <a:ea typeface="MS PGothic" pitchFamily="34" charset="-128"/>
            </a:endParaRPr>
          </a:p>
          <a:p>
            <a:pPr eaLnBrk="1" hangingPunct="1">
              <a:buFontTx/>
              <a:buNone/>
            </a:pPr>
            <a:endParaRPr lang="en-US" altLang="en-US" dirty="0" smtClean="0">
              <a:solidFill>
                <a:srgbClr val="002D67"/>
              </a:solidFill>
              <a:ea typeface="MS PGothic" pitchFamily="34" charset="-128"/>
            </a:endParaRPr>
          </a:p>
        </p:txBody>
      </p:sp>
      <p:sp>
        <p:nvSpPr>
          <p:cNvPr id="71683" name="Title 5"/>
          <p:cNvSpPr>
            <a:spLocks noGrp="1"/>
          </p:cNvSpPr>
          <p:nvPr>
            <p:ph type="title" idx="4294967295"/>
          </p:nvPr>
        </p:nvSpPr>
        <p:spPr>
          <a:xfrm>
            <a:off x="-228600" y="0"/>
            <a:ext cx="6934200" cy="914400"/>
          </a:xfrm>
        </p:spPr>
        <p:txBody>
          <a:bodyPr/>
          <a:lstStyle/>
          <a:p>
            <a:pPr eaLnBrk="1" hangingPunct="1"/>
            <a:r>
              <a:rPr lang="en-US" altLang="en-US" b="1" dirty="0" smtClean="0">
                <a:solidFill>
                  <a:schemeClr val="accent2"/>
                </a:solidFill>
                <a:ea typeface="MS PGothic" pitchFamily="34" charset="-128"/>
              </a:rPr>
              <a:t>Status of Rural</a:t>
            </a:r>
          </a:p>
        </p:txBody>
      </p:sp>
      <p:pic>
        <p:nvPicPr>
          <p:cNvPr id="71684" name="Picture 6" descr="Farmer,%20farms"/>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400800" y="1600200"/>
            <a:ext cx="2743200" cy="5257800"/>
          </a:xfrm>
          <a:noFill/>
        </p:spPr>
      </p:pic>
    </p:spTree>
    <p:extLst>
      <p:ext uri="{BB962C8B-B14F-4D97-AF65-F5344CB8AC3E}">
        <p14:creationId xmlns:p14="http://schemas.microsoft.com/office/powerpoint/2010/main" val="2218394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sz="quarter" idx="4294967295"/>
          </p:nvPr>
        </p:nvSpPr>
        <p:spPr>
          <a:xfrm>
            <a:off x="762000" y="457200"/>
            <a:ext cx="5638800" cy="838200"/>
          </a:xfrm>
        </p:spPr>
        <p:txBody>
          <a:bodyPr/>
          <a:lstStyle/>
          <a:p>
            <a:pPr>
              <a:buFontTx/>
              <a:buNone/>
            </a:pPr>
            <a:r>
              <a:rPr lang="en-US" altLang="en-US" b="1" dirty="0" smtClean="0">
                <a:solidFill>
                  <a:srgbClr val="002060"/>
                </a:solidFill>
                <a:ea typeface="MS PGothic" pitchFamily="34" charset="-128"/>
              </a:rPr>
              <a:t>Rural disparities/challenges</a:t>
            </a:r>
          </a:p>
        </p:txBody>
      </p:sp>
      <p:sp>
        <p:nvSpPr>
          <p:cNvPr id="72707" name="Content Placeholder 2"/>
          <p:cNvSpPr>
            <a:spLocks noGrp="1"/>
          </p:cNvSpPr>
          <p:nvPr>
            <p:ph sz="quarter" idx="4294967295"/>
          </p:nvPr>
        </p:nvSpPr>
        <p:spPr>
          <a:xfrm>
            <a:off x="762000" y="1371600"/>
            <a:ext cx="7620000" cy="3657600"/>
          </a:xfrm>
        </p:spPr>
        <p:txBody>
          <a:bodyPr/>
          <a:lstStyle/>
          <a:p>
            <a:r>
              <a:rPr lang="en-US" altLang="en-US" sz="2000" dirty="0" smtClean="0">
                <a:solidFill>
                  <a:srgbClr val="002060"/>
                </a:solidFill>
                <a:ea typeface="MS PGothic" pitchFamily="34" charset="-128"/>
              </a:rPr>
              <a:t>Rural Health Clinics – Social Security Act</a:t>
            </a:r>
          </a:p>
          <a:p>
            <a:r>
              <a:rPr lang="en-US" altLang="en-US" sz="2000" dirty="0" smtClean="0">
                <a:solidFill>
                  <a:srgbClr val="002060"/>
                </a:solidFill>
                <a:ea typeface="MS PGothic" pitchFamily="34" charset="-128"/>
              </a:rPr>
              <a:t>Community Health Centers, created in the War on Poverty.</a:t>
            </a:r>
          </a:p>
          <a:p>
            <a:pPr lvl="1">
              <a:buFont typeface="Arial" pitchFamily="34" charset="0"/>
              <a:buChar char="•"/>
            </a:pPr>
            <a:r>
              <a:rPr lang="en-US" altLang="en-US" sz="1600" dirty="0" smtClean="0">
                <a:solidFill>
                  <a:srgbClr val="002060"/>
                </a:solidFill>
                <a:ea typeface="MS PGothic" pitchFamily="34" charset="-128"/>
              </a:rPr>
              <a:t>Rural disparities still grave.</a:t>
            </a:r>
          </a:p>
          <a:p>
            <a:pPr lvl="1">
              <a:buFont typeface="Arial" pitchFamily="34" charset="0"/>
              <a:buChar char="•"/>
            </a:pPr>
            <a:r>
              <a:rPr lang="en-US" altLang="en-US" sz="1600" dirty="0" smtClean="0">
                <a:solidFill>
                  <a:srgbClr val="002060"/>
                </a:solidFill>
                <a:ea typeface="MS PGothic" pitchFamily="34" charset="-128"/>
              </a:rPr>
              <a:t>Serve more challenging populations:  language, cultural issues.  Delayed care - - sicker populations.</a:t>
            </a:r>
          </a:p>
        </p:txBody>
      </p:sp>
      <p:pic>
        <p:nvPicPr>
          <p:cNvPr id="72708" name="Picture 2" descr="http://www.mtdemocrat.com/wp-content/uploads/2011/08/Community-Health-Cent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7938"/>
            <a:ext cx="4572000"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4" descr="http://www.dailyyonder.com/files/u2/LBJ-and-Fletcher5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4953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56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sz="quarter" idx="4294967295"/>
          </p:nvPr>
        </p:nvSpPr>
        <p:spPr>
          <a:xfrm>
            <a:off x="762000" y="0"/>
            <a:ext cx="5638800" cy="1066800"/>
          </a:xfrm>
        </p:spPr>
        <p:txBody>
          <a:bodyPr/>
          <a:lstStyle/>
          <a:p>
            <a:pPr>
              <a:buFontTx/>
              <a:buNone/>
            </a:pPr>
            <a:r>
              <a:rPr lang="en-US" altLang="en-US" smtClean="0">
                <a:solidFill>
                  <a:srgbClr val="002D67"/>
                </a:solidFill>
                <a:ea typeface="MS PGothic" pitchFamily="34" charset="-128"/>
              </a:rPr>
              <a:t>   Nearly a half century later, extreme problems persist…</a:t>
            </a:r>
          </a:p>
        </p:txBody>
      </p:sp>
      <p:sp>
        <p:nvSpPr>
          <p:cNvPr id="73731" name="Content Placeholder 2"/>
          <p:cNvSpPr>
            <a:spLocks noGrp="1"/>
          </p:cNvSpPr>
          <p:nvPr>
            <p:ph sz="quarter" idx="4294967295"/>
          </p:nvPr>
        </p:nvSpPr>
        <p:spPr>
          <a:xfrm>
            <a:off x="0" y="1143000"/>
            <a:ext cx="6400800" cy="3886200"/>
          </a:xfrm>
        </p:spPr>
        <p:txBody>
          <a:bodyPr/>
          <a:lstStyle/>
          <a:p>
            <a:r>
              <a:rPr lang="en-US" altLang="en-US" sz="2000" dirty="0" smtClean="0">
                <a:solidFill>
                  <a:srgbClr val="002060"/>
                </a:solidFill>
                <a:ea typeface="MS PGothic" pitchFamily="34" charset="-128"/>
              </a:rPr>
              <a:t>Owsley County is a county located in the Eastern Coalfield region of Kentucky. As of 2010, the population was 4,755. According to the 2010 Census reports, Owsley County is the "poorest county in the United States.”</a:t>
            </a:r>
          </a:p>
          <a:p>
            <a:r>
              <a:rPr lang="en-US" altLang="en-US" sz="2000" dirty="0" smtClean="0">
                <a:solidFill>
                  <a:srgbClr val="002060"/>
                </a:solidFill>
                <a:ea typeface="MS PGothic" pitchFamily="34" charset="-128"/>
              </a:rPr>
              <a:t>Robert F. Kennedy famed poverty tour highlighted the malnutrition of eastern Kentucky (field hearings on hunger).  </a:t>
            </a:r>
          </a:p>
          <a:p>
            <a:r>
              <a:rPr lang="en-US" altLang="en-US" sz="2000" dirty="0" smtClean="0">
                <a:solidFill>
                  <a:srgbClr val="002060"/>
                </a:solidFill>
                <a:ea typeface="MS PGothic" pitchFamily="34" charset="-128"/>
              </a:rPr>
              <a:t>His tour was not unique: his brother John had planned to come in December of 1963, Johnson came in 1964 and, in later years, Nixon, Ted Kennedy, Bill Clinton, Paul Wellstone,</a:t>
            </a:r>
          </a:p>
          <a:p>
            <a:pPr>
              <a:buFontTx/>
              <a:buNone/>
            </a:pPr>
            <a:r>
              <a:rPr lang="en-US" altLang="en-US" sz="2000" dirty="0" smtClean="0">
                <a:solidFill>
                  <a:srgbClr val="002060"/>
                </a:solidFill>
                <a:ea typeface="MS PGothic" pitchFamily="34" charset="-128"/>
              </a:rPr>
              <a:t>     and John Edwards all conducted "poverty tours" that included eastern Kentucky.</a:t>
            </a:r>
          </a:p>
          <a:p>
            <a:pPr>
              <a:buFontTx/>
              <a:buNone/>
            </a:pPr>
            <a:endParaRPr lang="en-US" altLang="en-US" sz="2000" dirty="0" smtClean="0">
              <a:ea typeface="MS PGothic" pitchFamily="34" charset="-128"/>
            </a:endParaRPr>
          </a:p>
        </p:txBody>
      </p:sp>
      <p:pic>
        <p:nvPicPr>
          <p:cNvPr id="73732" name="Picture 2" descr="http://rfkineky.org/photos/haymond.handshake.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505200"/>
            <a:ext cx="2971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382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enerous Leadership June 20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heme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
        <a:ea typeface="MS PGothic"/>
        <a:cs typeface="MS PGothic"/>
      </a:majorFont>
      <a:minorFont>
        <a:latin typeface=""/>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3905</TotalTime>
  <Words>1646</Words>
  <Application>Microsoft Office PowerPoint</Application>
  <PresentationFormat>On-screen Show (4:3)</PresentationFormat>
  <Paragraphs>201</Paragraphs>
  <Slides>33</Slides>
  <Notes>4</Notes>
  <HiddenSlides>0</HiddenSlides>
  <MMClips>0</MMClips>
  <ScaleCrop>false</ScaleCrop>
  <HeadingPairs>
    <vt:vector size="6" baseType="variant">
      <vt:variant>
        <vt:lpstr>Theme</vt:lpstr>
      </vt:variant>
      <vt:variant>
        <vt:i4>6</vt:i4>
      </vt:variant>
      <vt:variant>
        <vt:lpstr>Links</vt:lpstr>
      </vt:variant>
      <vt:variant>
        <vt:i4>1</vt:i4>
      </vt:variant>
      <vt:variant>
        <vt:lpstr>Slide Titles</vt:lpstr>
      </vt:variant>
      <vt:variant>
        <vt:i4>33</vt:i4>
      </vt:variant>
    </vt:vector>
  </HeadingPairs>
  <TitlesOfParts>
    <vt:vector size="40" baseType="lpstr">
      <vt:lpstr>Office Theme</vt:lpstr>
      <vt:lpstr>Blank Presentation</vt:lpstr>
      <vt:lpstr>Generous Leadership June 2011</vt:lpstr>
      <vt:lpstr>1_Blank Presentation</vt:lpstr>
      <vt:lpstr>1_Theme1</vt:lpstr>
      <vt:lpstr>4_Blank Presentation</vt:lpstr>
      <vt:lpstr>???</vt:lpstr>
      <vt:lpstr>PowerPoint Presentation</vt:lpstr>
      <vt:lpstr>PowerPoint Presentation</vt:lpstr>
      <vt:lpstr>PowerPoint Presentation</vt:lpstr>
      <vt:lpstr>Our Grassroots Effort</vt:lpstr>
      <vt:lpstr>2013-14 Meetings</vt:lpstr>
      <vt:lpstr>PowerPoint Presentation</vt:lpstr>
      <vt:lpstr>Status of Rural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Reminder: What does the OIG  report say?</vt:lpstr>
      <vt:lpstr>NRHA RESPONSE</vt:lpstr>
      <vt:lpstr>PowerPoint Presentation</vt:lpstr>
      <vt:lpstr> STRATEGY Save our Rural Hospitals </vt:lpstr>
      <vt:lpstr>PowerPoint Presentation</vt:lpstr>
      <vt:lpstr>PowerPoint Presentation</vt:lpstr>
      <vt:lpstr>PowerPoint Presentation</vt:lpstr>
      <vt:lpstr>ACA Provisions</vt:lpstr>
      <vt:lpstr>PowerPoint Presentation</vt:lpstr>
      <vt:lpstr>PowerPoint Presentation</vt:lpstr>
      <vt:lpstr>PowerPoint Presentation</vt:lpstr>
      <vt:lpstr>Essential Health Benefits</vt:lpstr>
      <vt:lpstr>Exchange Cost-Sharing Subsidies</vt:lpstr>
      <vt:lpstr>PowerPoint Presentation</vt:lpstr>
      <vt:lpstr>Health Care Critical to Rural Economy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Brock</dc:creator>
  <cp:lastModifiedBy>Owner</cp:lastModifiedBy>
  <cp:revision>128</cp:revision>
  <dcterms:created xsi:type="dcterms:W3CDTF">2012-10-12T01:14:06Z</dcterms:created>
  <dcterms:modified xsi:type="dcterms:W3CDTF">2013-10-19T15:01:05Z</dcterms:modified>
</cp:coreProperties>
</file>